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266" r:id="rId4"/>
    <p:sldId id="279" r:id="rId5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30" d="100"/>
          <a:sy n="130" d="100"/>
        </p:scale>
        <p:origin x="96" y="-2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BD36C-3EC9-4BDF-9182-7373006F1A90}" type="datetimeFigureOut">
              <a:rPr lang="es-VE" smtClean="0"/>
            </a:fld>
            <a:endParaRPr lang="es-V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F1329-AA1D-4B18-B54D-83AA96D77D59}" type="slidenum">
              <a:rPr lang="es-VE" smtClean="0"/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D014E3-23B5-41A0-A316-4DA62C3C905C}" type="slidenum">
              <a:rPr kumimoji="0" lang="es-V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s-V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743801" y="1618733"/>
            <a:ext cx="10969635" cy="3280855"/>
          </a:xfrm>
          <a:prstGeom prst="rect">
            <a:avLst/>
          </a:prstGeom>
        </p:spPr>
        <p:txBody>
          <a:bodyPr lIns="0" numCol="2" spcCol="274320"/>
          <a:lstStyle>
            <a:lvl1pPr marL="243840" indent="-243840">
              <a:lnSpc>
                <a:spcPct val="150000"/>
              </a:lnSpc>
              <a:buClr>
                <a:srgbClr val="1AB2CD"/>
              </a:buClr>
              <a:buSzPct val="100000"/>
              <a:buFont typeface="+mj-lt"/>
              <a:buAutoNum type="arabicPeriod"/>
              <a:defRPr sz="2265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</a:lstStyle>
          <a:p>
            <a:pPr lvl="0"/>
            <a:r>
              <a:rPr lang="en-US"/>
              <a:t>A</a:t>
            </a:r>
            <a:endParaRPr lang="en-US"/>
          </a:p>
          <a:p>
            <a:pPr lvl="0"/>
            <a:r>
              <a:rPr lang="en-US"/>
              <a:t>B</a:t>
            </a:r>
            <a:endParaRPr lang="en-US"/>
          </a:p>
          <a:p>
            <a:pPr lvl="0"/>
            <a:r>
              <a:rPr lang="en-US"/>
              <a:t>C</a:t>
            </a:r>
            <a:endParaRPr lang="en-US"/>
          </a:p>
          <a:p>
            <a:pPr lvl="0"/>
            <a:r>
              <a:rPr lang="es-ES_tradnl"/>
              <a:t>D</a:t>
            </a:r>
            <a:endParaRPr lang="es-ES_tradnl"/>
          </a:p>
          <a:p>
            <a:pPr lvl="0"/>
            <a:r>
              <a:rPr lang="es-ES_tradnl"/>
              <a:t>E</a:t>
            </a:r>
            <a:endParaRPr lang="es-ES_tradnl"/>
          </a:p>
          <a:p>
            <a:pPr lvl="0"/>
            <a:r>
              <a:rPr lang="es-ES_tradnl"/>
              <a:t>F</a:t>
            </a:r>
            <a:endParaRPr lang="es-ES_tradnl"/>
          </a:p>
          <a:p>
            <a:pPr lvl="0"/>
            <a:r>
              <a:rPr lang="es-ES_tradnl"/>
              <a:t>G</a:t>
            </a:r>
            <a:endParaRPr lang="es-ES_tradnl"/>
          </a:p>
          <a:p>
            <a:pPr lvl="0"/>
            <a:r>
              <a:rPr lang="es-ES_tradnl"/>
              <a:t>H</a:t>
            </a:r>
            <a:endParaRPr lang="es-ES_tradnl"/>
          </a:p>
          <a:p>
            <a:pPr lvl="0"/>
            <a:r>
              <a:rPr lang="es-ES_tradnl"/>
              <a:t>I</a:t>
            </a:r>
            <a:endParaRPr lang="es-ES_tradnl"/>
          </a:p>
          <a:p>
            <a:pPr lvl="0"/>
            <a:r>
              <a:rPr lang="es-ES_tradnl"/>
              <a:t>J</a:t>
            </a:r>
            <a:endParaRPr lang="en-US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21"/>
          </p:nvPr>
        </p:nvSpPr>
        <p:spPr>
          <a:xfrm>
            <a:off x="10915455" y="6262753"/>
            <a:ext cx="797983" cy="366184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868484"/>
                </a:solidFill>
                <a:latin typeface="DINPro Medium" charset="0"/>
                <a:ea typeface="DINPro Medium" charset="0"/>
                <a:cs typeface="DINPro Medium" charset="0"/>
              </a:defRPr>
            </a:lvl1pPr>
          </a:lstStyle>
          <a:p>
            <a:fld id="{EF990000-17EE-F441-9049-1F826D17F155}" type="slidenum">
              <a:rPr lang="en-US" altLang="en-US" smtClean="0"/>
            </a:fld>
            <a:endParaRPr lang="en-US" altLang="en-US"/>
          </a:p>
        </p:txBody>
      </p:sp>
      <p:sp>
        <p:nvSpPr>
          <p:cNvPr id="7" name="1 Título"/>
          <p:cNvSpPr>
            <a:spLocks noGrp="1"/>
          </p:cNvSpPr>
          <p:nvPr>
            <p:ph type="title" hasCustomPrompt="1"/>
          </p:nvPr>
        </p:nvSpPr>
        <p:spPr>
          <a:xfrm>
            <a:off x="527818" y="32390"/>
            <a:ext cx="10969636" cy="603173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ct val="20000"/>
              </a:spcBef>
              <a:buFont typeface="Arial" panose="020B0604020202020204"/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/>
            </a:pPr>
            <a:r>
              <a:rPr lang="es-ES_tradnl"/>
              <a:t>CONTENIDO</a:t>
            </a:r>
            <a:endParaRPr lang="es-ES_tradn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o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43803" y="1957593"/>
            <a:ext cx="6939261" cy="391769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ts val="2135"/>
              </a:lnSpc>
              <a:buFont typeface="Wingdings" panose="05000000000000000000" pitchFamily="2" charset="2"/>
              <a:buNone/>
              <a:defRPr sz="1865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  <a:lvl2pPr>
              <a:defRPr lang="es-VE" sz="1865" b="0" i="0" kern="1200" noProof="0" dirty="0" smtClean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2pPr>
            <a:lvl3pPr marL="1219200" indent="0">
              <a:buNone/>
              <a:defRPr lang="es-VE" sz="1865" b="0" i="0" kern="1200" noProof="0" dirty="0" smtClean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3pPr>
          </a:lstStyle>
          <a:p>
            <a:pPr lvl="0"/>
            <a:r>
              <a:rPr lang="es-VE" noProof="0"/>
              <a:t>Texto</a:t>
            </a:r>
            <a:endParaRPr lang="es-VE" noProof="0"/>
          </a:p>
          <a:p>
            <a:pPr lvl="0"/>
            <a:endParaRPr lang="es-VE" noProof="0"/>
          </a:p>
          <a:p>
            <a:pPr lvl="0"/>
            <a:endParaRPr lang="es-VE" noProof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8198072" y="1"/>
            <a:ext cx="3993931" cy="58752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DINPro Light" charset="0"/>
                <a:ea typeface="DINPro Light" charset="0"/>
                <a:cs typeface="DINPro Light" charset="0"/>
              </a:defRPr>
            </a:lvl1pPr>
          </a:lstStyle>
          <a:p>
            <a:r>
              <a:rPr lang="es-ES_tradnl"/>
              <a:t>Foto</a:t>
            </a:r>
            <a:endParaRPr lang="es-ES_trad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1"/>
          </p:nvPr>
        </p:nvSpPr>
        <p:spPr>
          <a:xfrm>
            <a:off x="10915455" y="6262753"/>
            <a:ext cx="797983" cy="366184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rgbClr val="868484"/>
                </a:solidFill>
                <a:latin typeface="DINPro Medium" charset="0"/>
                <a:ea typeface="DINPro Medium" charset="0"/>
                <a:cs typeface="DINPro Medium" charset="0"/>
              </a:defRPr>
            </a:lvl1pPr>
          </a:lstStyle>
          <a:p>
            <a:fld id="{EF990000-17EE-F441-9049-1F826D17F155}" type="slidenum">
              <a:rPr lang="en-US" altLang="en-US" smtClean="0"/>
            </a:fld>
            <a:endParaRPr lang="en-US" alt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22" hasCustomPrompt="1"/>
          </p:nvPr>
        </p:nvSpPr>
        <p:spPr>
          <a:xfrm>
            <a:off x="743804" y="1537180"/>
            <a:ext cx="6942873" cy="415189"/>
          </a:xfrm>
          <a:prstGeom prst="rect">
            <a:avLst/>
          </a:prstGeom>
        </p:spPr>
        <p:txBody>
          <a:bodyPr lIns="0"/>
          <a:lstStyle>
            <a:lvl1pPr marL="457200" indent="-457200">
              <a:buNone/>
              <a:defRPr lang="es-ES_tradnl" sz="1865" b="1" i="0" dirty="0">
                <a:solidFill>
                  <a:srgbClr val="868484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/>
            <a:r>
              <a:rPr lang="en-US"/>
              <a:t>SUBTÍTULO</a:t>
            </a:r>
            <a:endParaRPr lang="es-ES_tradnl"/>
          </a:p>
        </p:txBody>
      </p:sp>
      <p:sp>
        <p:nvSpPr>
          <p:cNvPr id="5" name="Título 4"/>
          <p:cNvSpPr>
            <a:spLocks noGrp="1"/>
          </p:cNvSpPr>
          <p:nvPr>
            <p:ph type="title" hasCustomPrompt="1"/>
          </p:nvPr>
        </p:nvSpPr>
        <p:spPr>
          <a:xfrm>
            <a:off x="629176" y="39638"/>
            <a:ext cx="6942872" cy="603173"/>
          </a:xfrm>
          <a:prstGeom prst="rect">
            <a:avLst/>
          </a:prstGeom>
        </p:spPr>
        <p:txBody>
          <a:bodyPr lIns="0"/>
          <a:lstStyle>
            <a:lvl1pPr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/>
            </a:pPr>
            <a:r>
              <a:rPr lang="en-US"/>
              <a:t>TÍTULO</a:t>
            </a:r>
            <a:endParaRPr lang="es-ES_tradn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 userDrawn="1"/>
        </p:nvSpPr>
        <p:spPr>
          <a:xfrm>
            <a:off x="10414002" y="4883152"/>
            <a:ext cx="734484" cy="734483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  <p:sp>
        <p:nvSpPr>
          <p:cNvPr id="3" name="Rectangle 26"/>
          <p:cNvSpPr/>
          <p:nvPr userDrawn="1"/>
        </p:nvSpPr>
        <p:spPr>
          <a:xfrm>
            <a:off x="7552269" y="5086351"/>
            <a:ext cx="167217" cy="16721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  <p:sp>
        <p:nvSpPr>
          <p:cNvPr id="4" name="Rounded Rectangle 2"/>
          <p:cNvSpPr/>
          <p:nvPr userDrawn="1"/>
        </p:nvSpPr>
        <p:spPr>
          <a:xfrm>
            <a:off x="0" y="6421969"/>
            <a:ext cx="12192000" cy="436033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6" tIns="45708" rIns="91416" bIns="4570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Pro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31034"/>
            <a:ext cx="421592" cy="284492"/>
          </a:xfrm>
          <a:prstGeom prst="rect">
            <a:avLst/>
          </a:prstGeom>
          <a:solidFill>
            <a:srgbClr val="0D4A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_tradnl" sz="5335" dirty="0">
              <a:solidFill>
                <a:prstClr val="white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743801" y="1618734"/>
            <a:ext cx="10969635" cy="3280855"/>
          </a:xfrm>
          <a:prstGeom prst="rect">
            <a:avLst/>
          </a:prstGeom>
        </p:spPr>
        <p:txBody>
          <a:bodyPr lIns="0" numCol="2" spcCol="205740"/>
          <a:lstStyle>
            <a:lvl1pPr marL="243840" indent="-243840">
              <a:lnSpc>
                <a:spcPct val="150000"/>
              </a:lnSpc>
              <a:buClr>
                <a:srgbClr val="1AB2CD"/>
              </a:buClr>
              <a:buSzPct val="100000"/>
              <a:buFont typeface="+mj-lt"/>
              <a:buAutoNum type="arabicPeriod"/>
              <a:defRPr sz="2265" b="0" i="0">
                <a:solidFill>
                  <a:srgbClr val="868484"/>
                </a:solidFill>
                <a:latin typeface="DINPro" charset="0"/>
                <a:ea typeface="DINPro" charset="0"/>
                <a:cs typeface="DINPro" charset="0"/>
              </a:defRPr>
            </a:lvl1pPr>
          </a:lstStyle>
          <a:p>
            <a:pPr lvl="0"/>
            <a:r>
              <a:rPr lang="en-US"/>
              <a:t>A</a:t>
            </a:r>
            <a:endParaRPr lang="en-US"/>
          </a:p>
          <a:p>
            <a:pPr lvl="0"/>
            <a:r>
              <a:rPr lang="en-US"/>
              <a:t>B</a:t>
            </a:r>
            <a:endParaRPr lang="en-US"/>
          </a:p>
          <a:p>
            <a:pPr lvl="0"/>
            <a:r>
              <a:rPr lang="en-US"/>
              <a:t>C</a:t>
            </a:r>
            <a:endParaRPr lang="en-US"/>
          </a:p>
          <a:p>
            <a:pPr lvl="0"/>
            <a:r>
              <a:rPr lang="es-ES_tradnl"/>
              <a:t>D</a:t>
            </a:r>
            <a:endParaRPr lang="es-ES_tradnl"/>
          </a:p>
          <a:p>
            <a:pPr lvl="0"/>
            <a:r>
              <a:rPr lang="es-ES_tradnl"/>
              <a:t>E</a:t>
            </a:r>
            <a:endParaRPr lang="es-ES_tradnl"/>
          </a:p>
          <a:p>
            <a:pPr lvl="0"/>
            <a:r>
              <a:rPr lang="es-ES_tradnl"/>
              <a:t>F</a:t>
            </a:r>
            <a:endParaRPr lang="es-ES_tradnl"/>
          </a:p>
          <a:p>
            <a:pPr lvl="0"/>
            <a:r>
              <a:rPr lang="es-ES_tradnl"/>
              <a:t>G</a:t>
            </a:r>
            <a:endParaRPr lang="es-ES_tradnl"/>
          </a:p>
          <a:p>
            <a:pPr lvl="0"/>
            <a:r>
              <a:rPr lang="es-ES_tradnl"/>
              <a:t>H</a:t>
            </a:r>
            <a:endParaRPr lang="es-ES_tradnl"/>
          </a:p>
          <a:p>
            <a:pPr lvl="0"/>
            <a:r>
              <a:rPr lang="es-ES_tradnl"/>
              <a:t>I</a:t>
            </a:r>
            <a:endParaRPr lang="es-ES_tradnl"/>
          </a:p>
          <a:p>
            <a:pPr lvl="0"/>
            <a:r>
              <a:rPr lang="es-ES_tradnl"/>
              <a:t>J</a:t>
            </a:r>
            <a:endParaRPr lang="en-US"/>
          </a:p>
        </p:txBody>
      </p:sp>
      <p:sp>
        <p:nvSpPr>
          <p:cNvPr id="7" name="1 Título"/>
          <p:cNvSpPr>
            <a:spLocks noGrp="1"/>
          </p:cNvSpPr>
          <p:nvPr>
            <p:ph type="title" hasCustomPrompt="1"/>
          </p:nvPr>
        </p:nvSpPr>
        <p:spPr>
          <a:xfrm>
            <a:off x="548839" y="71692"/>
            <a:ext cx="10969636" cy="603173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ct val="20000"/>
              </a:spcBef>
              <a:buFont typeface="Arial" panose="020B0604020202020204"/>
              <a:defRPr lang="es-ES_tradnl" sz="3200" b="1" i="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marL="0" lvl="0" indent="0" algn="l">
              <a:spcBef>
                <a:spcPct val="20000"/>
              </a:spcBef>
              <a:buFont typeface="Arial" panose="020B0604020202020204"/>
            </a:pPr>
            <a:r>
              <a:rPr lang="es-ES_tradnl" dirty="0"/>
              <a:t>CONTENIDO</a:t>
            </a:r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53A7-B093-4994-9473-5B308E72F455}" type="datetimeFigureOut">
              <a:rPr lang="es-VE" smtClean="0"/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69DB-840D-443B-ABB8-DFBC52DA58F7}" type="slidenum">
              <a:rPr lang="es-VE" smtClean="0"/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8AA63-0A88-474B-AA41-15F7B60FEFC4}" type="datetimeFigureOut">
              <a:rPr lang="es-ES" smtClean="0"/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57556-FF96-44B3-865B-FD65AABD8A45}" type="slidenum">
              <a:rPr lang="es-ES" smtClean="0"/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jpeg"/><Relationship Id="rId8" Type="http://schemas.openxmlformats.org/officeDocument/2006/relationships/image" Target="../media/image8.png"/><Relationship Id="rId7" Type="http://schemas.openxmlformats.org/officeDocument/2006/relationships/image" Target="../media/image7.jpeg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1" Type="http://schemas.openxmlformats.org/officeDocument/2006/relationships/slideLayout" Target="../slideLayouts/slideLayout23.xml"/><Relationship Id="rId10" Type="http://schemas.openxmlformats.org/officeDocument/2006/relationships/image" Target="../media/image10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magen relacionada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 flipH="1">
            <a:off x="8969205" y="1429601"/>
            <a:ext cx="1146560" cy="1268535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5150" y="4272675"/>
            <a:ext cx="2372725" cy="1458024"/>
          </a:xfrm>
          <a:prstGeom prst="rect">
            <a:avLst/>
          </a:prstGeom>
        </p:spPr>
      </p:pic>
      <p:sp>
        <p:nvSpPr>
          <p:cNvPr id="3" name="Marcador de número de diapositiva 2"/>
          <p:cNvSpPr>
            <a:spLocks noGrp="1"/>
          </p:cNvSpPr>
          <p:nvPr>
            <p:ph type="sldNum" sz="quarter" idx="21"/>
          </p:nvPr>
        </p:nvSpPr>
        <p:spPr>
          <a:xfrm>
            <a:off x="11394018" y="6559813"/>
            <a:ext cx="797983" cy="366184"/>
          </a:xfrm>
        </p:spPr>
        <p:txBody>
          <a:bodyPr/>
          <a:lstStyle/>
          <a:p>
            <a:pPr defTabSz="1219200" fontAlgn="base">
              <a:spcBef>
                <a:spcPct val="0"/>
              </a:spcBef>
              <a:spcAft>
                <a:spcPct val="0"/>
              </a:spcAft>
              <a:defRPr/>
            </a:pPr>
            <a:fld id="{EF990000-17EE-F441-9049-1F826D17F155}" type="slidenum">
              <a:rPr lang="en-US" altLang="en-US" sz="1335"/>
            </a:fld>
            <a:endParaRPr lang="en-US" altLang="en-US" sz="1335" dirty="0"/>
          </a:p>
        </p:txBody>
      </p:sp>
      <p:sp>
        <p:nvSpPr>
          <p:cNvPr id="14" name="Rectángulo 13"/>
          <p:cNvSpPr/>
          <p:nvPr/>
        </p:nvSpPr>
        <p:spPr>
          <a:xfrm>
            <a:off x="5819225" y="444365"/>
            <a:ext cx="1032398" cy="6669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200"/>
            <a:r>
              <a:rPr lang="es-VE" sz="1865" b="1" dirty="0">
                <a:solidFill>
                  <a:srgbClr val="00B050"/>
                </a:solidFill>
                <a:latin typeface="Calibri" panose="020F0502020204030204"/>
              </a:rPr>
              <a:t>Cliente</a:t>
            </a:r>
            <a:endParaRPr lang="es-VE" sz="1865" b="1" dirty="0">
              <a:solidFill>
                <a:srgbClr val="00B050"/>
              </a:solidFill>
              <a:latin typeface="Calibri" panose="020F0502020204030204"/>
            </a:endParaRPr>
          </a:p>
          <a:p>
            <a:pPr algn="ctr" defTabSz="1219200"/>
            <a:r>
              <a:rPr lang="es-VE" sz="1865" b="1" dirty="0">
                <a:solidFill>
                  <a:srgbClr val="00B050"/>
                </a:solidFill>
                <a:latin typeface="Calibri" panose="020F0502020204030204"/>
              </a:rPr>
              <a:t>Paciente</a:t>
            </a:r>
            <a:endParaRPr lang="en-US" sz="1865" b="1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736289" y="634833"/>
            <a:ext cx="1765868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defRPr/>
            </a:pPr>
            <a:r>
              <a:rPr lang="es-VE" sz="2665" u="sng" dirty="0">
                <a:solidFill>
                  <a:srgbClr val="1F497D"/>
                </a:solidFill>
                <a:latin typeface="Calibri" panose="020F0502020204030204"/>
              </a:rPr>
              <a:t> Tradicional</a:t>
            </a:r>
            <a:endParaRPr lang="es-VE" sz="2665" u="sng" dirty="0">
              <a:solidFill>
                <a:srgbClr val="1F497D"/>
              </a:solidFill>
              <a:latin typeface="Calibri" panose="020F0502020204030204"/>
            </a:endParaRPr>
          </a:p>
        </p:txBody>
      </p:sp>
      <p:grpSp>
        <p:nvGrpSpPr>
          <p:cNvPr id="6" name="Grupo 7"/>
          <p:cNvGrpSpPr/>
          <p:nvPr/>
        </p:nvGrpSpPr>
        <p:grpSpPr>
          <a:xfrm>
            <a:off x="303353" y="6287375"/>
            <a:ext cx="5452485" cy="708751"/>
            <a:chOff x="222199" y="2813345"/>
            <a:chExt cx="4089364" cy="531563"/>
          </a:xfrm>
        </p:grpSpPr>
        <p:sp>
          <p:nvSpPr>
            <p:cNvPr id="137" name="Rectángulo 136"/>
            <p:cNvSpPr/>
            <p:nvPr/>
          </p:nvSpPr>
          <p:spPr>
            <a:xfrm>
              <a:off x="351979" y="2813993"/>
              <a:ext cx="641041" cy="53091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panose="020B0604020202020204" pitchFamily="34" charset="0"/>
                </a:rPr>
                <a:t>Costo</a:t>
              </a:r>
              <a:endParaRPr lang="es-VE" sz="2000" dirty="0">
                <a:solidFill>
                  <a:srgbClr val="1F497D"/>
                </a:solidFill>
                <a:latin typeface="Arial" panose="020B0604020202020204" pitchFamily="34" charset="0"/>
              </a:endParaRPr>
            </a:p>
            <a:p>
              <a:pPr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 dirty="0">
                <a:solidFill>
                  <a:srgbClr val="1F497D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8" name="Grupo 5"/>
            <p:cNvGrpSpPr/>
            <p:nvPr/>
          </p:nvGrpSpPr>
          <p:grpSpPr>
            <a:xfrm>
              <a:off x="222199" y="2813345"/>
              <a:ext cx="4089364" cy="327131"/>
              <a:chOff x="202032" y="4663934"/>
              <a:chExt cx="4089364" cy="327131"/>
            </a:xfrm>
          </p:grpSpPr>
          <p:sp>
            <p:nvSpPr>
              <p:cNvPr id="139" name="Rectángulo 138"/>
              <p:cNvSpPr/>
              <p:nvPr/>
            </p:nvSpPr>
            <p:spPr>
              <a:xfrm>
                <a:off x="2986712" y="4689364"/>
                <a:ext cx="1304684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2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VE" sz="2000" dirty="0">
                    <a:solidFill>
                      <a:srgbClr val="1F497D"/>
                    </a:solidFill>
                    <a:latin typeface="Arial" panose="020B0604020202020204" pitchFamily="34" charset="0"/>
                  </a:rPr>
                  <a:t>Productividad</a:t>
                </a:r>
                <a:endParaRPr lang="es-PE" sz="2000" dirty="0">
                  <a:solidFill>
                    <a:srgbClr val="1F497D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Flecha: hacia arriba 122"/>
              <p:cNvSpPr/>
              <p:nvPr/>
            </p:nvSpPr>
            <p:spPr>
              <a:xfrm>
                <a:off x="202032" y="4726048"/>
                <a:ext cx="154031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110" name="Flecha: hacia arriba 121"/>
              <p:cNvSpPr/>
              <p:nvPr/>
            </p:nvSpPr>
            <p:spPr>
              <a:xfrm rot="10800000">
                <a:off x="1866060" y="4726047"/>
                <a:ext cx="154762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7" name="Rectángulo 6"/>
              <p:cNvSpPr/>
              <p:nvPr/>
            </p:nvSpPr>
            <p:spPr>
              <a:xfrm>
                <a:off x="1099249" y="4663934"/>
                <a:ext cx="728806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200">
                  <a:defRPr/>
                </a:pPr>
                <a:r>
                  <a:rPr lang="es-VE" sz="2000" dirty="0">
                    <a:solidFill>
                      <a:srgbClr val="1F497D"/>
                    </a:solidFill>
                    <a:latin typeface="Calibri" panose="020F0502020204030204"/>
                  </a:rPr>
                  <a:t>Tiempo</a:t>
                </a:r>
                <a:endParaRPr lang="es-VE" sz="2000" dirty="0">
                  <a:solidFill>
                    <a:srgbClr val="1F497D"/>
                  </a:solidFill>
                  <a:latin typeface="Calibri" panose="020F0502020204030204"/>
                </a:endParaRPr>
              </a:p>
            </p:txBody>
          </p:sp>
          <p:sp>
            <p:nvSpPr>
              <p:cNvPr id="16" name="Rectángulo 15"/>
              <p:cNvSpPr/>
              <p:nvPr/>
            </p:nvSpPr>
            <p:spPr>
              <a:xfrm>
                <a:off x="1994319" y="4690982"/>
                <a:ext cx="716783" cy="3000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200"/>
                <a:r>
                  <a:rPr lang="es-VE" sz="2000" dirty="0">
                    <a:solidFill>
                      <a:srgbClr val="1F497D"/>
                    </a:solidFill>
                    <a:latin typeface="Calibri" panose="020F0502020204030204"/>
                  </a:rPr>
                  <a:t>Calidad</a:t>
                </a:r>
                <a:endParaRPr lang="en-US" sz="2000" dirty="0">
                  <a:solidFill>
                    <a:srgbClr val="1F497D"/>
                  </a:solidFill>
                  <a:latin typeface="Calibri" panose="020F0502020204030204"/>
                </a:endParaRPr>
              </a:p>
            </p:txBody>
          </p:sp>
          <p:sp>
            <p:nvSpPr>
              <p:cNvPr id="75" name="Flecha: hacia arriba 122"/>
              <p:cNvSpPr/>
              <p:nvPr/>
            </p:nvSpPr>
            <p:spPr>
              <a:xfrm>
                <a:off x="995730" y="4705823"/>
                <a:ext cx="154031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  <p:sp>
            <p:nvSpPr>
              <p:cNvPr id="76" name="Flecha: hacia arriba 121"/>
              <p:cNvSpPr/>
              <p:nvPr/>
            </p:nvSpPr>
            <p:spPr>
              <a:xfrm rot="10800000">
                <a:off x="2831950" y="4751478"/>
                <a:ext cx="154762" cy="198939"/>
              </a:xfrm>
              <a:prstGeom prst="up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PE" sz="2000">
                  <a:solidFill>
                    <a:prstClr val="white"/>
                  </a:solidFill>
                  <a:latin typeface="DINPro"/>
                </a:endParaRPr>
              </a:p>
            </p:txBody>
          </p:sp>
        </p:grpSp>
      </p:grpSp>
      <p:grpSp>
        <p:nvGrpSpPr>
          <p:cNvPr id="9" name="Grupo 8"/>
          <p:cNvGrpSpPr/>
          <p:nvPr/>
        </p:nvGrpSpPr>
        <p:grpSpPr>
          <a:xfrm>
            <a:off x="6748964" y="6222487"/>
            <a:ext cx="5247111" cy="436174"/>
            <a:chOff x="5017661" y="4666404"/>
            <a:chExt cx="3935333" cy="327131"/>
          </a:xfrm>
        </p:grpSpPr>
        <p:sp>
          <p:nvSpPr>
            <p:cNvPr id="77" name="Rectángulo 76"/>
            <p:cNvSpPr/>
            <p:nvPr/>
          </p:nvSpPr>
          <p:spPr>
            <a:xfrm>
              <a:off x="7648310" y="4686272"/>
              <a:ext cx="1304684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panose="020B0604020202020204" pitchFamily="34" charset="0"/>
                </a:rPr>
                <a:t>Productividad</a:t>
              </a:r>
              <a:endParaRPr lang="es-PE" sz="2000" dirty="0">
                <a:solidFill>
                  <a:srgbClr val="1F497D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8" name="Flecha: hacia arriba 122"/>
            <p:cNvSpPr/>
            <p:nvPr/>
          </p:nvSpPr>
          <p:spPr>
            <a:xfrm>
              <a:off x="7529104" y="4726047"/>
              <a:ext cx="154031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79" name="Flecha: hacia arriba 121"/>
            <p:cNvSpPr/>
            <p:nvPr/>
          </p:nvSpPr>
          <p:spPr>
            <a:xfrm rot="10800000">
              <a:off x="5017661" y="4738068"/>
              <a:ext cx="154762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80" name="Rectángulo 79"/>
            <p:cNvSpPr/>
            <p:nvPr/>
          </p:nvSpPr>
          <p:spPr>
            <a:xfrm>
              <a:off x="5838228" y="4666404"/>
              <a:ext cx="728806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>
                <a:defRPr/>
              </a:pPr>
              <a:r>
                <a:rPr lang="es-VE" sz="2000" dirty="0">
                  <a:solidFill>
                    <a:srgbClr val="1F497D"/>
                  </a:solidFill>
                  <a:latin typeface="Calibri" panose="020F0502020204030204"/>
                </a:rPr>
                <a:t>Tiempo</a:t>
              </a:r>
              <a:endParaRPr lang="es-VE" sz="2000" dirty="0">
                <a:solidFill>
                  <a:srgbClr val="1F497D"/>
                </a:solidFill>
                <a:latin typeface="Calibri" panose="020F0502020204030204"/>
              </a:endParaRPr>
            </a:p>
          </p:txBody>
        </p:sp>
        <p:sp>
          <p:nvSpPr>
            <p:cNvPr id="81" name="Rectángulo 80"/>
            <p:cNvSpPr/>
            <p:nvPr/>
          </p:nvSpPr>
          <p:spPr>
            <a:xfrm>
              <a:off x="6733298" y="4693452"/>
              <a:ext cx="716783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/>
              <a:r>
                <a:rPr lang="es-VE" sz="2000" dirty="0">
                  <a:solidFill>
                    <a:srgbClr val="1F497D"/>
                  </a:solidFill>
                  <a:latin typeface="Calibri" panose="020F0502020204030204"/>
                </a:rPr>
                <a:t>Calidad</a:t>
              </a:r>
              <a:endParaRPr lang="en-US" sz="2000" dirty="0">
                <a:solidFill>
                  <a:srgbClr val="1F497D"/>
                </a:solidFill>
                <a:latin typeface="Calibri" panose="020F0502020204030204"/>
              </a:endParaRPr>
            </a:p>
          </p:txBody>
        </p:sp>
        <p:sp>
          <p:nvSpPr>
            <p:cNvPr id="101" name="Flecha: hacia arriba 122"/>
            <p:cNvSpPr/>
            <p:nvPr/>
          </p:nvSpPr>
          <p:spPr>
            <a:xfrm>
              <a:off x="6667096" y="4713026"/>
              <a:ext cx="154031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02" name="Flecha: hacia arriba 121"/>
            <p:cNvSpPr/>
            <p:nvPr/>
          </p:nvSpPr>
          <p:spPr>
            <a:xfrm rot="10800000">
              <a:off x="5776296" y="4736735"/>
              <a:ext cx="154762" cy="198939"/>
            </a:xfrm>
            <a:prstGeom prst="up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 sz="2000">
                <a:solidFill>
                  <a:prstClr val="white"/>
                </a:solidFill>
                <a:latin typeface="DINPro"/>
              </a:endParaRPr>
            </a:p>
          </p:txBody>
        </p:sp>
        <p:sp>
          <p:nvSpPr>
            <p:cNvPr id="103" name="Rectángulo 102"/>
            <p:cNvSpPr/>
            <p:nvPr/>
          </p:nvSpPr>
          <p:spPr>
            <a:xfrm>
              <a:off x="5106068" y="4674622"/>
              <a:ext cx="641041" cy="30008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VE" sz="2000" dirty="0">
                  <a:solidFill>
                    <a:srgbClr val="1F497D"/>
                  </a:solidFill>
                  <a:latin typeface="Arial" panose="020B0604020202020204" pitchFamily="34" charset="0"/>
                </a:rPr>
                <a:t>Costo</a:t>
              </a:r>
              <a:endParaRPr lang="es-PE" sz="2000" dirty="0">
                <a:solidFill>
                  <a:srgbClr val="1F497D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08" name="Rectángulo 107"/>
          <p:cNvSpPr/>
          <p:nvPr/>
        </p:nvSpPr>
        <p:spPr>
          <a:xfrm>
            <a:off x="9186593" y="4475414"/>
            <a:ext cx="268278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Experiencia del Cliente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Modelo de negocio digital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Servicios con ventaja competitiva 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Cultura de la innovación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Toma de decisiones/información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Cultura de la colaboración</a:t>
            </a:r>
            <a:endParaRPr lang="es-VE" sz="1200" dirty="0">
              <a:solidFill>
                <a:srgbClr val="1F497D"/>
              </a:solidFill>
              <a:latin typeface="Calibri" panose="020F0502020204030204"/>
            </a:endParaRPr>
          </a:p>
          <a:p>
            <a:pPr marL="381000" indent="-381000" defTabSz="1219200" fontAlgn="base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0000"/>
              <a:buFont typeface="Wingdings" panose="05000000000000000000" pitchFamily="2" charset="2"/>
              <a:buChar char="ü"/>
              <a:defRPr/>
            </a:pPr>
            <a:r>
              <a:rPr lang="es-VE" sz="1200" dirty="0">
                <a:solidFill>
                  <a:srgbClr val="1F497D"/>
                </a:solidFill>
                <a:latin typeface="Calibri" panose="020F0502020204030204"/>
              </a:rPr>
              <a:t>Mejora apoyada con </a:t>
            </a:r>
            <a:r>
              <a:rPr lang="es-PE" sz="1200" dirty="0">
                <a:solidFill>
                  <a:srgbClr val="1F497D"/>
                </a:solidFill>
                <a:latin typeface="Calibri" panose="020F0502020204030204"/>
              </a:rPr>
              <a:t>Tecnología</a:t>
            </a:r>
            <a:endParaRPr lang="es-PE" sz="1200" dirty="0">
              <a:solidFill>
                <a:srgbClr val="1F497D"/>
              </a:solidFill>
              <a:latin typeface="Calibri" panose="020F0502020204030204"/>
            </a:endParaRPr>
          </a:p>
        </p:txBody>
      </p:sp>
      <p:sp>
        <p:nvSpPr>
          <p:cNvPr id="115" name="Rectángulo 114"/>
          <p:cNvSpPr/>
          <p:nvPr/>
        </p:nvSpPr>
        <p:spPr>
          <a:xfrm>
            <a:off x="3337039" y="4345470"/>
            <a:ext cx="2537298" cy="15281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Gerentes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Silos funcionales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Zonas grises y confort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Resistencia al cambio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Delegación de responsabilidad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VE" sz="1335" dirty="0">
                <a:solidFill>
                  <a:srgbClr val="1F497D"/>
                </a:solidFill>
                <a:latin typeface="Calibri" panose="020F0502020204030204"/>
              </a:rPr>
              <a:t>Cultura del señalamiento.</a:t>
            </a:r>
            <a:endParaRPr lang="es-VE" sz="1335" dirty="0">
              <a:solidFill>
                <a:srgbClr val="1F497D"/>
              </a:solidFill>
              <a:latin typeface="Calibri" panose="020F0502020204030204"/>
            </a:endParaRPr>
          </a:p>
          <a:p>
            <a:pPr marL="241300" indent="-241300" defTabSz="1219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Arial" panose="020B0604020202020204" pitchFamily="34" charset="0"/>
              <a:buChar char="X"/>
              <a:defRPr/>
            </a:pPr>
            <a:r>
              <a:rPr lang="es-PE" sz="1335" dirty="0">
                <a:solidFill>
                  <a:srgbClr val="1F497D"/>
                </a:solidFill>
                <a:latin typeface="Calibri" panose="020F0502020204030204"/>
              </a:rPr>
              <a:t>Seguimiento y control</a:t>
            </a:r>
            <a:endParaRPr lang="es-PE" sz="1335" dirty="0">
              <a:solidFill>
                <a:srgbClr val="1F497D"/>
              </a:solidFill>
              <a:latin typeface="Calibri" panose="020F0502020204030204"/>
            </a:endParaRPr>
          </a:p>
        </p:txBody>
      </p:sp>
      <p:sp>
        <p:nvSpPr>
          <p:cNvPr id="17" name="Flecha doblada 16"/>
          <p:cNvSpPr/>
          <p:nvPr/>
        </p:nvSpPr>
        <p:spPr>
          <a:xfrm>
            <a:off x="4669998" y="1111772"/>
            <a:ext cx="1131495" cy="300128"/>
          </a:xfrm>
          <a:prstGeom prst="bentArrow">
            <a:avLst>
              <a:gd name="adj1" fmla="val 51686"/>
              <a:gd name="adj2" fmla="val 50000"/>
              <a:gd name="adj3" fmla="val 50000"/>
              <a:gd name="adj4" fmla="val 43750"/>
            </a:avLst>
          </a:prstGeom>
          <a:solidFill>
            <a:srgbClr val="E39F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en-US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7" name="Rectángulo 126"/>
          <p:cNvSpPr/>
          <p:nvPr/>
        </p:nvSpPr>
        <p:spPr>
          <a:xfrm>
            <a:off x="8509466" y="556901"/>
            <a:ext cx="114069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defRPr/>
            </a:pPr>
            <a:r>
              <a:rPr lang="es-VE" sz="2665" u="sng" dirty="0">
                <a:solidFill>
                  <a:srgbClr val="1F497D"/>
                </a:solidFill>
                <a:latin typeface="Calibri" panose="020F0502020204030204"/>
              </a:rPr>
              <a:t> Digital</a:t>
            </a:r>
            <a:endParaRPr lang="es-VE" sz="2665" u="sng" dirty="0">
              <a:solidFill>
                <a:srgbClr val="1F497D"/>
              </a:solidFill>
              <a:latin typeface="Calibri" panose="020F0502020204030204"/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6324266" y="2062264"/>
            <a:ext cx="5199" cy="44975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ángulo 27"/>
          <p:cNvSpPr/>
          <p:nvPr/>
        </p:nvSpPr>
        <p:spPr>
          <a:xfrm>
            <a:off x="169221" y="3380004"/>
            <a:ext cx="5648055" cy="43697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es-PE" sz="1335" b="1" dirty="0">
                <a:solidFill>
                  <a:srgbClr val="002060"/>
                </a:solidFill>
                <a:latin typeface="Calibri" panose="020F0502020204030204"/>
              </a:rPr>
              <a:t>5S    KAISEN    ISO    LEAN    SMED    BSC   SIX   SIGMA   EFQM</a:t>
            </a:r>
            <a:endParaRPr lang="en-US" sz="1335" b="1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153" name="Content Placeholder 5"/>
          <p:cNvSpPr txBox="1"/>
          <p:nvPr/>
        </p:nvSpPr>
        <p:spPr>
          <a:xfrm>
            <a:off x="465525" y="159713"/>
            <a:ext cx="10969636" cy="47210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 panose="020B0604020202020204"/>
              <a:buNone/>
              <a:defRPr lang="es-ES_tradnl" sz="2400" b="1" i="0" kern="1200" dirty="0">
                <a:solidFill>
                  <a:srgbClr val="1AB2CD"/>
                </a:solidFill>
                <a:latin typeface="DINPro Black" charset="0"/>
                <a:ea typeface="DINPro Black" charset="0"/>
                <a:cs typeface="DINPro Black" charset="0"/>
              </a:defRPr>
            </a:lvl1pPr>
          </a:lstStyle>
          <a:p>
            <a:pPr defTabSz="609600"/>
            <a:r>
              <a:rPr lang="es-VE" sz="1865" dirty="0">
                <a:latin typeface="Arial" panose="020B0604020202020204" pitchFamily="34" charset="0"/>
                <a:cs typeface="Arial" panose="020B0604020202020204" pitchFamily="34" charset="0"/>
              </a:rPr>
              <a:t>TRANSFORMACION DIGITAL: GMAX CLINIC, </a:t>
            </a:r>
            <a:r>
              <a:rPr lang="es-VE" sz="1100" dirty="0">
                <a:latin typeface="Arial" panose="020B0604020202020204" pitchFamily="34" charset="0"/>
                <a:cs typeface="Arial" panose="020B0604020202020204" pitchFamily="34" charset="0"/>
              </a:rPr>
              <a:t>Empresa prestadora de servicios en salud que nace en un marco DIGITIAL de trabajo.</a:t>
            </a:r>
            <a:endParaRPr lang="es-VE" sz="186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6288" y="3067483"/>
            <a:ext cx="5313345" cy="923184"/>
          </a:xfrm>
          <a:prstGeom prst="rect">
            <a:avLst/>
          </a:prstGeom>
        </p:spPr>
      </p:pic>
      <p:sp>
        <p:nvSpPr>
          <p:cNvPr id="129" name="Flecha doblada 128"/>
          <p:cNvSpPr/>
          <p:nvPr/>
        </p:nvSpPr>
        <p:spPr>
          <a:xfrm flipH="1">
            <a:off x="6986569" y="1137208"/>
            <a:ext cx="1091975" cy="300128"/>
          </a:xfrm>
          <a:prstGeom prst="bentArrow">
            <a:avLst>
              <a:gd name="adj1" fmla="val 51686"/>
              <a:gd name="adj2" fmla="val 50000"/>
              <a:gd name="adj3" fmla="val 50000"/>
              <a:gd name="adj4" fmla="val 43750"/>
            </a:avLst>
          </a:prstGeom>
          <a:solidFill>
            <a:srgbClr val="E39F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en-US" sz="2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90316" y="4194635"/>
            <a:ext cx="5603661" cy="699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>
            <a:off x="6473530" y="4178691"/>
            <a:ext cx="5365385" cy="15944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32139" y="4250624"/>
            <a:ext cx="170293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x-none" sz="1335" b="1" dirty="0">
                <a:solidFill>
                  <a:prstClr val="black"/>
                </a:solidFill>
                <a:latin typeface="Calibri" panose="020F0502020204030204"/>
              </a:rPr>
              <a:t>ORGANIZACIÓN</a:t>
            </a:r>
            <a:endParaRPr lang="x-none" sz="1335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6503494" y="4202893"/>
            <a:ext cx="170293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x-none" sz="1335" b="1" dirty="0">
                <a:solidFill>
                  <a:prstClr val="black"/>
                </a:solidFill>
                <a:latin typeface="Calibri" panose="020F0502020204030204"/>
              </a:rPr>
              <a:t>ORGANIZACIÓN</a:t>
            </a:r>
            <a:endParaRPr lang="x-none" sz="1335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54330" y="4475413"/>
            <a:ext cx="2814540" cy="1211939"/>
          </a:xfrm>
          <a:prstGeom prst="rect">
            <a:avLst/>
          </a:prstGeom>
        </p:spPr>
      </p:pic>
      <p:sp>
        <p:nvSpPr>
          <p:cNvPr id="49" name="Flecha curvada hacia abajo 48"/>
          <p:cNvSpPr/>
          <p:nvPr/>
        </p:nvSpPr>
        <p:spPr>
          <a:xfrm>
            <a:off x="5852729" y="3350936"/>
            <a:ext cx="782612" cy="291664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en-US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1811380" y="5640964"/>
            <a:ext cx="723291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200"/>
            <a:r>
              <a:rPr lang="es-PE" sz="1335" b="1" dirty="0">
                <a:solidFill>
                  <a:prstClr val="black"/>
                </a:solidFill>
                <a:latin typeface="Calibri" panose="020F0502020204030204"/>
              </a:rPr>
              <a:t>Lenta </a:t>
            </a:r>
            <a:endParaRPr lang="en-US" sz="1335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7752733" y="5595044"/>
            <a:ext cx="723291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200"/>
            <a:r>
              <a:rPr lang="es-PE" sz="1335" b="1" dirty="0">
                <a:solidFill>
                  <a:prstClr val="black"/>
                </a:solidFill>
                <a:latin typeface="Calibri" panose="020F0502020204030204"/>
              </a:rPr>
              <a:t>Ágil</a:t>
            </a:r>
            <a:endParaRPr lang="en-US" sz="1335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Flecha curvada hacia abajo 52"/>
          <p:cNvSpPr/>
          <p:nvPr/>
        </p:nvSpPr>
        <p:spPr>
          <a:xfrm>
            <a:off x="5787789" y="4369853"/>
            <a:ext cx="782612" cy="267009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en-US" sz="2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54" name="Conector recto 53"/>
          <p:cNvCxnSpPr/>
          <p:nvPr/>
        </p:nvCxnSpPr>
        <p:spPr>
          <a:xfrm>
            <a:off x="195411" y="5991423"/>
            <a:ext cx="6146235" cy="17696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6415971" y="6000575"/>
            <a:ext cx="5603661" cy="699"/>
          </a:xfrm>
          <a:prstGeom prst="line">
            <a:avLst/>
          </a:prstGeom>
          <a:ln w="3175"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109321" y="6031245"/>
            <a:ext cx="1317976" cy="2974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200"/>
            <a:r>
              <a:rPr lang="x-none" sz="1335" b="1" dirty="0">
                <a:solidFill>
                  <a:prstClr val="black"/>
                </a:solidFill>
                <a:latin typeface="Calibri" panose="020F0502020204030204"/>
              </a:rPr>
              <a:t>BENEFICIOS</a:t>
            </a:r>
            <a:endParaRPr lang="x-none" sz="1335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2290" name="Picture 2" descr="Imagen relacionad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45826" y="1092498"/>
            <a:ext cx="1175877" cy="1175877"/>
          </a:xfrm>
          <a:prstGeom prst="rect">
            <a:avLst/>
          </a:prstGeom>
          <a:noFill/>
        </p:spPr>
      </p:pic>
      <p:pic>
        <p:nvPicPr>
          <p:cNvPr id="12296" name="Picture 8" descr="Resultado de imagen para procesos organizacional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4150" y="1212363"/>
            <a:ext cx="3305084" cy="2065677"/>
          </a:xfrm>
          <a:prstGeom prst="rect">
            <a:avLst/>
          </a:prstGeom>
          <a:noFill/>
        </p:spPr>
      </p:pic>
      <p:pic>
        <p:nvPicPr>
          <p:cNvPr id="12294" name="Picture 6" descr="Imagen relacionad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93013" y="1824624"/>
            <a:ext cx="1779064" cy="100208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298" name="AutoShape 10" descr="Resultado de imagen para resultados estadisticos en salud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/>
          <a:lstStyle/>
          <a:p>
            <a:pPr defTabSz="1219200"/>
            <a:endParaRPr lang="es-ES" sz="24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2300" name="Picture 12" descr="Resultado de imagen para resultados estadisticos en salu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350344" y="2230039"/>
            <a:ext cx="1233377" cy="774347"/>
          </a:xfrm>
          <a:prstGeom prst="rect">
            <a:avLst/>
          </a:prstGeom>
          <a:noFill/>
        </p:spPr>
      </p:pic>
      <p:sp>
        <p:nvSpPr>
          <p:cNvPr id="12302" name="AutoShape 14" descr="Imagen relacionada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/>
          <a:lstStyle/>
          <a:p>
            <a:pPr defTabSz="1219200"/>
            <a:endParaRPr lang="es-ES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04" name="AutoShape 16" descr="Imagen relacionada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/>
          <a:lstStyle/>
          <a:p>
            <a:pPr defTabSz="1219200"/>
            <a:endParaRPr lang="es-ES" sz="2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06" name="AutoShape 18" descr="Una foto ilustrativa de cÃ³mo se podrÃ­a ver una Historia ClÃ­nica ElectrÃ³nica | Imagen: Intersog.com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20" tIns="60960" rIns="121920" bIns="60960" numCol="1" anchor="t" anchorCtr="0" compatLnSpc="1"/>
          <a:lstStyle/>
          <a:p>
            <a:pPr defTabSz="1219200"/>
            <a:endParaRPr lang="es-ES" sz="24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2310" name="Picture 22" descr="Resultado de imagen para historia clÃ­nica digital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018544" y="1097511"/>
            <a:ext cx="1850833" cy="1041840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5" name="Picture 2" descr="Imagen relacionad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10000" y="1684868"/>
            <a:ext cx="1807632" cy="1274521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12" name="CuadroTexto 11"/>
          <p:cNvSpPr txBox="1"/>
          <p:nvPr/>
        </p:nvSpPr>
        <p:spPr>
          <a:xfrm>
            <a:off x="10115765" y="6636797"/>
            <a:ext cx="1847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b="1" dirty="0"/>
              <a:t>Por </a:t>
            </a:r>
            <a:r>
              <a:rPr lang="es-ES" sz="1000" b="1" dirty="0" err="1"/>
              <a:t>SisVase</a:t>
            </a:r>
            <a:r>
              <a:rPr lang="es-ES" sz="1000" b="1" dirty="0"/>
              <a:t> – Adolfo Monsalve</a:t>
            </a:r>
            <a:endParaRPr lang="es-VE" sz="1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/>
          <p:cNvSpPr/>
          <p:nvPr/>
        </p:nvSpPr>
        <p:spPr>
          <a:xfrm>
            <a:off x="5348843" y="329783"/>
            <a:ext cx="1538573" cy="49986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Junta Directiva</a:t>
            </a:r>
            <a:endParaRPr kumimoji="0" lang="es-VE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7952563" y="719528"/>
            <a:ext cx="1796345" cy="389745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Staff de Consultores</a:t>
            </a:r>
            <a:endParaRPr kumimoji="0" lang="es-VE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8253673" y="1255946"/>
            <a:ext cx="34528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Consultores </a:t>
            </a:r>
            <a:r>
              <a:rPr kumimoji="0" lang="es-E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TICs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, Gerenciales y Organizacionales </a:t>
            </a:r>
            <a:endParaRPr kumimoji="0" lang="es-V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8253672" y="1484634"/>
            <a:ext cx="3029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Consultores Legales</a:t>
            </a:r>
            <a:endParaRPr kumimoji="0" lang="es-V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64" name="Abrir llave 63"/>
          <p:cNvSpPr/>
          <p:nvPr/>
        </p:nvSpPr>
        <p:spPr>
          <a:xfrm>
            <a:off x="8229608" y="1278410"/>
            <a:ext cx="124094" cy="430163"/>
          </a:xfrm>
          <a:prstGeom prst="leftBrac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V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" name="Rectángulo: esquinas redondeadas 1"/>
          <p:cNvSpPr/>
          <p:nvPr/>
        </p:nvSpPr>
        <p:spPr>
          <a:xfrm>
            <a:off x="5348843" y="1118213"/>
            <a:ext cx="1538573" cy="55888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Patricia Ortega 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General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" name="Rectángulo: esquinas redondeadas 2"/>
          <p:cNvSpPr/>
          <p:nvPr/>
        </p:nvSpPr>
        <p:spPr>
          <a:xfrm>
            <a:off x="7597184" y="2424047"/>
            <a:ext cx="1482085" cy="43545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Dr. Luis A. Delgado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Director Medico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" name="Rectángulo: esquinas redondeadas 4"/>
          <p:cNvSpPr/>
          <p:nvPr/>
        </p:nvSpPr>
        <p:spPr>
          <a:xfrm>
            <a:off x="10248559" y="2416332"/>
            <a:ext cx="1333400" cy="4452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Gte</a:t>
            </a: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</a:t>
            </a:r>
            <a:r>
              <a:rPr lang="es-ES" sz="10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SAC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" name="Rectángulo: esquinas redondeadas 6"/>
          <p:cNvSpPr/>
          <p:nvPr/>
        </p:nvSpPr>
        <p:spPr>
          <a:xfrm>
            <a:off x="5079020" y="2416331"/>
            <a:ext cx="1423605" cy="44526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Jazmín </a:t>
            </a:r>
            <a:r>
              <a:rPr lang="es-ES" sz="1000" b="1" dirty="0">
                <a:solidFill>
                  <a:schemeClr val="bg1"/>
                </a:solidFill>
                <a:latin typeface="Aptos" panose="020B0004020202020204" pitchFamily="34" charset="0"/>
              </a:rPr>
              <a:t>Z</a:t>
            </a: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abala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de Logística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8" name="Rectángulo: esquinas redondeadas 7"/>
          <p:cNvSpPr/>
          <p:nvPr/>
        </p:nvSpPr>
        <p:spPr>
          <a:xfrm>
            <a:off x="537955" y="2418611"/>
            <a:ext cx="1423605" cy="44071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Gisela Bernal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Gerente </a:t>
            </a:r>
            <a:r>
              <a:rPr kumimoji="0" lang="es-ES" sz="10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TICs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2" name="Conector recto 11"/>
          <p:cNvCxnSpPr>
            <a:stCxn id="6" idx="2"/>
            <a:endCxn id="2" idx="0"/>
          </p:cNvCxnSpPr>
          <p:nvPr/>
        </p:nvCxnSpPr>
        <p:spPr>
          <a:xfrm>
            <a:off x="6118130" y="829645"/>
            <a:ext cx="0" cy="288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: angular 22"/>
          <p:cNvCxnSpPr>
            <a:stCxn id="2" idx="2"/>
            <a:endCxn id="34" idx="1"/>
          </p:cNvCxnSpPr>
          <p:nvPr/>
        </p:nvCxnSpPr>
        <p:spPr>
          <a:xfrm rot="5400000" flipH="1" flipV="1">
            <a:off x="6653999" y="378531"/>
            <a:ext cx="762693" cy="1834433"/>
          </a:xfrm>
          <a:prstGeom prst="bentConnector4">
            <a:avLst>
              <a:gd name="adj1" fmla="val -24189"/>
              <a:gd name="adj2" fmla="val 709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: angular 24"/>
          <p:cNvCxnSpPr>
            <a:stCxn id="34" idx="1"/>
            <a:endCxn id="64" idx="1"/>
          </p:cNvCxnSpPr>
          <p:nvPr/>
        </p:nvCxnSpPr>
        <p:spPr>
          <a:xfrm rot="10800000" flipH="1" flipV="1">
            <a:off x="7952562" y="914400"/>
            <a:ext cx="277045" cy="579091"/>
          </a:xfrm>
          <a:prstGeom prst="bentConnector3">
            <a:avLst>
              <a:gd name="adj1" fmla="val -825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: esquinas redondeadas 36"/>
          <p:cNvSpPr/>
          <p:nvPr/>
        </p:nvSpPr>
        <p:spPr>
          <a:xfrm>
            <a:off x="7035521" y="3111754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Dr. Eleazar Acosta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Coordinador Área. HD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9" name="Rectángulo: esquinas redondeadas 38"/>
          <p:cNvSpPr/>
          <p:nvPr/>
        </p:nvSpPr>
        <p:spPr>
          <a:xfrm>
            <a:off x="8458969" y="3111754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 err="1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Coord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Serv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Amb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9" name="Rectángulo: esquinas redondeadas 8"/>
          <p:cNvSpPr/>
          <p:nvPr/>
        </p:nvSpPr>
        <p:spPr>
          <a:xfrm>
            <a:off x="701561" y="3113028"/>
            <a:ext cx="1260000" cy="280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Oriana 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Evies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Mejora C</a:t>
            </a:r>
            <a:r>
              <a:rPr lang="es-ES" sz="800" dirty="0" err="1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ontinua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31" name="Conector: angular 30"/>
          <p:cNvCxnSpPr>
            <a:stCxn id="3" idx="2"/>
            <a:endCxn id="37" idx="0"/>
          </p:cNvCxnSpPr>
          <p:nvPr/>
        </p:nvCxnSpPr>
        <p:spPr>
          <a:xfrm rot="5400000">
            <a:off x="7875750" y="2649276"/>
            <a:ext cx="252249" cy="6727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angular 32"/>
          <p:cNvCxnSpPr>
            <a:stCxn id="3" idx="2"/>
            <a:endCxn id="39" idx="0"/>
          </p:cNvCxnSpPr>
          <p:nvPr/>
        </p:nvCxnSpPr>
        <p:spPr>
          <a:xfrm rot="16200000" flipH="1">
            <a:off x="8587474" y="2610258"/>
            <a:ext cx="252249" cy="75074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: esquinas redondeadas 10"/>
          <p:cNvSpPr/>
          <p:nvPr/>
        </p:nvSpPr>
        <p:spPr>
          <a:xfrm>
            <a:off x="3147359" y="5268163"/>
            <a:ext cx="1010053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Auxiliar de Nomina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3" name="Rectángulo: esquinas redondeadas 12"/>
          <p:cNvSpPr/>
          <p:nvPr/>
        </p:nvSpPr>
        <p:spPr>
          <a:xfrm>
            <a:off x="701560" y="3593416"/>
            <a:ext cx="1260000" cy="280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Soporte al Usuario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5" name="Rectángulo: esquinas redondeadas 14"/>
          <p:cNvSpPr/>
          <p:nvPr/>
        </p:nvSpPr>
        <p:spPr>
          <a:xfrm>
            <a:off x="8722780" y="3529394"/>
            <a:ext cx="1097639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Médicos Especialistas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6" name="Rectángulo: esquinas redondeadas 15"/>
          <p:cNvSpPr/>
          <p:nvPr/>
        </p:nvSpPr>
        <p:spPr>
          <a:xfrm>
            <a:off x="7072952" y="4376382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Lic.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Xxxxxxx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Xxxxxx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Coordinador de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Enfer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7" name="Rectángulo: esquinas redondeadas 16"/>
          <p:cNvSpPr/>
          <p:nvPr/>
        </p:nvSpPr>
        <p:spPr>
          <a:xfrm>
            <a:off x="8722780" y="3929493"/>
            <a:ext cx="1097639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9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Laboratorio</a:t>
            </a: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8" name="Rectángulo: esquinas redondeadas 17"/>
          <p:cNvSpPr/>
          <p:nvPr/>
        </p:nvSpPr>
        <p:spPr>
          <a:xfrm>
            <a:off x="7095105" y="5228340"/>
            <a:ext cx="126000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defRPr/>
            </a:pPr>
            <a:r>
              <a:rPr lang="es-ES" sz="900" dirty="0" err="1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Serv</a:t>
            </a:r>
            <a:r>
              <a:rPr lang="es-ES" sz="9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. de Camarería Área de HD</a:t>
            </a: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1" name="Rectángulo: esquinas redondeadas 20"/>
          <p:cNvSpPr/>
          <p:nvPr/>
        </p:nvSpPr>
        <p:spPr>
          <a:xfrm>
            <a:off x="8722780" y="4346089"/>
            <a:ext cx="1097639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9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Área Quirúrgica </a:t>
            </a:r>
            <a:r>
              <a:rPr kumimoji="0" lang="es-ES" sz="9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Amb</a:t>
            </a:r>
            <a:r>
              <a:rPr kumimoji="0" lang="es-ES" sz="9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</a:t>
            </a: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9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22" name="Rectángulo: esquinas redondeadas 21"/>
          <p:cNvSpPr/>
          <p:nvPr/>
        </p:nvSpPr>
        <p:spPr>
          <a:xfrm>
            <a:off x="7315936" y="4802361"/>
            <a:ext cx="1014421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Enfermeras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4" name="Rectángulo: esquinas redondeadas 13"/>
          <p:cNvSpPr/>
          <p:nvPr/>
        </p:nvSpPr>
        <p:spPr>
          <a:xfrm>
            <a:off x="10584170" y="3093497"/>
            <a:ext cx="1084519" cy="280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Ejecutivos de AC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Admisión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9" name="Rectángulo: esquinas redondeadas 18"/>
          <p:cNvSpPr/>
          <p:nvPr/>
        </p:nvSpPr>
        <p:spPr>
          <a:xfrm>
            <a:off x="5264153" y="3112163"/>
            <a:ext cx="105936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Vacante</a:t>
            </a:r>
            <a:endParaRPr lang="es-ES" sz="800" b="1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Aux. Compras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4" name="Rectángulo: esquinas redondeadas 53"/>
          <p:cNvSpPr/>
          <p:nvPr/>
        </p:nvSpPr>
        <p:spPr>
          <a:xfrm>
            <a:off x="2778461" y="2423864"/>
            <a:ext cx="1510886" cy="43545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10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Gte</a:t>
            </a: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</a:t>
            </a:r>
            <a:r>
              <a:rPr kumimoji="0" lang="es-ES" sz="10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Adm</a:t>
            </a:r>
            <a:r>
              <a:rPr kumimoji="0" lang="es-ES" sz="10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y Finanzas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5" name="Rectángulo: esquinas redondeadas 54"/>
          <p:cNvSpPr/>
          <p:nvPr/>
        </p:nvSpPr>
        <p:spPr>
          <a:xfrm>
            <a:off x="2897988" y="3530645"/>
            <a:ext cx="1260000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b="1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V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acante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Analista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Cashflow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Op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6" name="Rectángulo: esquinas redondeadas 55"/>
          <p:cNvSpPr/>
          <p:nvPr/>
        </p:nvSpPr>
        <p:spPr>
          <a:xfrm>
            <a:off x="3080898" y="3971274"/>
            <a:ext cx="1043284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Auxiliar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Adm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.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61" name="Rectángulo: esquinas redondeadas 60"/>
          <p:cNvSpPr/>
          <p:nvPr/>
        </p:nvSpPr>
        <p:spPr>
          <a:xfrm>
            <a:off x="2897988" y="4411903"/>
            <a:ext cx="1226194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Jefe RRHH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62" name="Rectángulo: esquinas redondeadas 61"/>
          <p:cNvSpPr/>
          <p:nvPr/>
        </p:nvSpPr>
        <p:spPr>
          <a:xfrm>
            <a:off x="3147360" y="4852532"/>
            <a:ext cx="976822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Auxiliar RRHH (2)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6" name="Rectángulo: esquinas redondeadas 75"/>
          <p:cNvSpPr/>
          <p:nvPr/>
        </p:nvSpPr>
        <p:spPr>
          <a:xfrm>
            <a:off x="5513571" y="4277255"/>
            <a:ext cx="78381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Camarería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7" name="Rectángulo: esquinas redondeadas 76"/>
          <p:cNvSpPr/>
          <p:nvPr/>
        </p:nvSpPr>
        <p:spPr>
          <a:xfrm>
            <a:off x="5232219" y="4668941"/>
            <a:ext cx="110585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Vacante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Jefe Mantenimiento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78" name="Rectángulo: esquinas redondeadas 77"/>
          <p:cNvSpPr/>
          <p:nvPr/>
        </p:nvSpPr>
        <p:spPr>
          <a:xfrm>
            <a:off x="5430672" y="5067173"/>
            <a:ext cx="91505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Técnicos. Mant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32" name="Rectángulo: esquinas redondeadas 31"/>
          <p:cNvSpPr/>
          <p:nvPr/>
        </p:nvSpPr>
        <p:spPr>
          <a:xfrm>
            <a:off x="7315936" y="3537733"/>
            <a:ext cx="102229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Médicos Nefrólogos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52" name="Conector: angular 51"/>
          <p:cNvCxnSpPr>
            <a:stCxn id="37" idx="1"/>
            <a:endCxn id="32" idx="1"/>
          </p:cNvCxnSpPr>
          <p:nvPr/>
        </p:nvCxnSpPr>
        <p:spPr>
          <a:xfrm rot="10800000" flipH="1" flipV="1">
            <a:off x="7035520" y="3252153"/>
            <a:ext cx="280415" cy="425979"/>
          </a:xfrm>
          <a:prstGeom prst="bentConnector3">
            <a:avLst>
              <a:gd name="adj1" fmla="val -318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/>
          <p:cNvCxnSpPr>
            <a:stCxn id="37" idx="1"/>
            <a:endCxn id="16" idx="1"/>
          </p:cNvCxnSpPr>
          <p:nvPr/>
        </p:nvCxnSpPr>
        <p:spPr>
          <a:xfrm rot="10800000" flipH="1" flipV="1">
            <a:off x="7035520" y="3252154"/>
            <a:ext cx="37431" cy="1264628"/>
          </a:xfrm>
          <a:prstGeom prst="bentConnector3">
            <a:avLst>
              <a:gd name="adj1" fmla="val -4943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: angular 71"/>
          <p:cNvCxnSpPr>
            <a:stCxn id="16" idx="1"/>
            <a:endCxn id="22" idx="1"/>
          </p:cNvCxnSpPr>
          <p:nvPr/>
        </p:nvCxnSpPr>
        <p:spPr>
          <a:xfrm rot="10800000" flipH="1" flipV="1">
            <a:off x="7072952" y="4516781"/>
            <a:ext cx="242984" cy="425979"/>
          </a:xfrm>
          <a:prstGeom prst="bentConnector3">
            <a:avLst>
              <a:gd name="adj1" fmla="val -40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: angular 79"/>
          <p:cNvCxnSpPr>
            <a:stCxn id="16" idx="1"/>
            <a:endCxn id="18" idx="1"/>
          </p:cNvCxnSpPr>
          <p:nvPr/>
        </p:nvCxnSpPr>
        <p:spPr>
          <a:xfrm rot="10800000" flipH="1" flipV="1">
            <a:off x="7072951" y="4516782"/>
            <a:ext cx="22153" cy="851958"/>
          </a:xfrm>
          <a:prstGeom prst="bentConnector3">
            <a:avLst>
              <a:gd name="adj1" fmla="val -4422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: angular 82"/>
          <p:cNvCxnSpPr>
            <a:stCxn id="39" idx="1"/>
            <a:endCxn id="15" idx="1"/>
          </p:cNvCxnSpPr>
          <p:nvPr/>
        </p:nvCxnSpPr>
        <p:spPr>
          <a:xfrm rot="10800000" flipH="1" flipV="1">
            <a:off x="8458968" y="3252154"/>
            <a:ext cx="263811" cy="417640"/>
          </a:xfrm>
          <a:prstGeom prst="bentConnector3">
            <a:avLst>
              <a:gd name="adj1" fmla="val -173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: angular 88"/>
          <p:cNvCxnSpPr>
            <a:stCxn id="39" idx="1"/>
            <a:endCxn id="17" idx="1"/>
          </p:cNvCxnSpPr>
          <p:nvPr/>
        </p:nvCxnSpPr>
        <p:spPr>
          <a:xfrm rot="10800000" flipH="1" flipV="1">
            <a:off x="8458968" y="3252153"/>
            <a:ext cx="263811" cy="817739"/>
          </a:xfrm>
          <a:prstGeom prst="bentConnector3">
            <a:avLst>
              <a:gd name="adj1" fmla="val -173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: angular 91"/>
          <p:cNvCxnSpPr>
            <a:stCxn id="39" idx="1"/>
            <a:endCxn id="21" idx="1"/>
          </p:cNvCxnSpPr>
          <p:nvPr/>
        </p:nvCxnSpPr>
        <p:spPr>
          <a:xfrm rot="10800000" flipH="1" flipV="1">
            <a:off x="8458968" y="3252153"/>
            <a:ext cx="263811" cy="1234335"/>
          </a:xfrm>
          <a:prstGeom prst="bentConnector3">
            <a:avLst>
              <a:gd name="adj1" fmla="val -173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ángulo: esquinas redondeadas 93"/>
          <p:cNvSpPr/>
          <p:nvPr/>
        </p:nvSpPr>
        <p:spPr>
          <a:xfrm>
            <a:off x="7318958" y="3949534"/>
            <a:ext cx="1022290" cy="280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Médico Cirujano Vascular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99" name="Conector: angular 98"/>
          <p:cNvCxnSpPr>
            <a:stCxn id="37" idx="1"/>
            <a:endCxn id="94" idx="1"/>
          </p:cNvCxnSpPr>
          <p:nvPr/>
        </p:nvCxnSpPr>
        <p:spPr>
          <a:xfrm rot="10800000" flipH="1" flipV="1">
            <a:off x="7035520" y="3252154"/>
            <a:ext cx="283437" cy="837780"/>
          </a:xfrm>
          <a:prstGeom prst="bentConnector3">
            <a:avLst>
              <a:gd name="adj1" fmla="val -314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ángulo: esquinas redondeadas 102"/>
          <p:cNvSpPr/>
          <p:nvPr/>
        </p:nvSpPr>
        <p:spPr>
          <a:xfrm>
            <a:off x="2901269" y="3111389"/>
            <a:ext cx="1260000" cy="280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Humberto Torrealba </a:t>
            </a: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Contador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07" name="Conector: angular 106"/>
          <p:cNvCxnSpPr>
            <a:stCxn id="54" idx="1"/>
            <a:endCxn id="55" idx="1"/>
          </p:cNvCxnSpPr>
          <p:nvPr/>
        </p:nvCxnSpPr>
        <p:spPr>
          <a:xfrm rot="10800000" flipH="1" flipV="1">
            <a:off x="2778460" y="2641593"/>
            <a:ext cx="119527" cy="1029451"/>
          </a:xfrm>
          <a:prstGeom prst="bentConnector3">
            <a:avLst>
              <a:gd name="adj1" fmla="val -1912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: angular 108"/>
          <p:cNvCxnSpPr>
            <a:stCxn id="55" idx="1"/>
            <a:endCxn id="56" idx="1"/>
          </p:cNvCxnSpPr>
          <p:nvPr/>
        </p:nvCxnSpPr>
        <p:spPr>
          <a:xfrm rot="10800000" flipH="1" flipV="1">
            <a:off x="2897988" y="3671044"/>
            <a:ext cx="182910" cy="440629"/>
          </a:xfrm>
          <a:prstGeom prst="bentConnector3">
            <a:avLst>
              <a:gd name="adj1" fmla="val -1249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: angular 110"/>
          <p:cNvCxnSpPr>
            <a:stCxn id="54" idx="1"/>
            <a:endCxn id="61" idx="1"/>
          </p:cNvCxnSpPr>
          <p:nvPr/>
        </p:nvCxnSpPr>
        <p:spPr>
          <a:xfrm rot="10800000" flipH="1" flipV="1">
            <a:off x="2778460" y="2641593"/>
            <a:ext cx="119527" cy="1910709"/>
          </a:xfrm>
          <a:prstGeom prst="bentConnector3">
            <a:avLst>
              <a:gd name="adj1" fmla="val -1912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: angular 112"/>
          <p:cNvCxnSpPr>
            <a:stCxn id="61" idx="1"/>
            <a:endCxn id="62" idx="1"/>
          </p:cNvCxnSpPr>
          <p:nvPr/>
        </p:nvCxnSpPr>
        <p:spPr>
          <a:xfrm rot="10800000" flipH="1" flipV="1">
            <a:off x="2897988" y="4552302"/>
            <a:ext cx="249372" cy="440629"/>
          </a:xfrm>
          <a:prstGeom prst="bentConnector3">
            <a:avLst>
              <a:gd name="adj1" fmla="val -9167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/>
          <p:cNvCxnSpPr>
            <a:stCxn id="61" idx="1"/>
            <a:endCxn id="11" idx="1"/>
          </p:cNvCxnSpPr>
          <p:nvPr/>
        </p:nvCxnSpPr>
        <p:spPr>
          <a:xfrm rot="10800000" flipH="1" flipV="1">
            <a:off x="2897987" y="4552303"/>
            <a:ext cx="249371" cy="856260"/>
          </a:xfrm>
          <a:prstGeom prst="bentConnector3">
            <a:avLst>
              <a:gd name="adj1" fmla="val -916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r 119"/>
          <p:cNvCxnSpPr>
            <a:stCxn id="7" idx="1"/>
            <a:endCxn id="76" idx="1"/>
          </p:cNvCxnSpPr>
          <p:nvPr/>
        </p:nvCxnSpPr>
        <p:spPr>
          <a:xfrm rot="10800000" flipH="1" flipV="1">
            <a:off x="5079019" y="2638965"/>
            <a:ext cx="434551" cy="1778689"/>
          </a:xfrm>
          <a:prstGeom prst="bentConnector3">
            <a:avLst>
              <a:gd name="adj1" fmla="val -526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ector: angular 121"/>
          <p:cNvCxnSpPr>
            <a:stCxn id="7" idx="1"/>
            <a:endCxn id="77" idx="1"/>
          </p:cNvCxnSpPr>
          <p:nvPr/>
        </p:nvCxnSpPr>
        <p:spPr>
          <a:xfrm rot="10800000" flipH="1" flipV="1">
            <a:off x="5079019" y="2638965"/>
            <a:ext cx="153199" cy="2170375"/>
          </a:xfrm>
          <a:prstGeom prst="bentConnector3">
            <a:avLst>
              <a:gd name="adj1" fmla="val -1492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/>
          <p:cNvCxnSpPr>
            <a:stCxn id="77" idx="1"/>
            <a:endCxn id="78" idx="1"/>
          </p:cNvCxnSpPr>
          <p:nvPr/>
        </p:nvCxnSpPr>
        <p:spPr>
          <a:xfrm rot="10800000" flipH="1" flipV="1">
            <a:off x="5232218" y="4809341"/>
            <a:ext cx="198453" cy="398232"/>
          </a:xfrm>
          <a:prstGeom prst="bentConnector3">
            <a:avLst>
              <a:gd name="adj1" fmla="val -11519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ángulo: esquinas redondeadas 124"/>
          <p:cNvSpPr/>
          <p:nvPr/>
        </p:nvSpPr>
        <p:spPr>
          <a:xfrm>
            <a:off x="5232217" y="3498976"/>
            <a:ext cx="1059361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Vacante</a:t>
            </a:r>
            <a:endParaRPr lang="es-ES" sz="800" b="1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Jefe de Almacén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28" name="Rectángulo: esquinas redondeadas 127"/>
          <p:cNvSpPr/>
          <p:nvPr/>
        </p:nvSpPr>
        <p:spPr>
          <a:xfrm>
            <a:off x="5501784" y="3877591"/>
            <a:ext cx="783815" cy="280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chemeClr val="bg1"/>
                </a:solidFill>
                <a:latin typeface="Aptos" panose="020B0004020202020204" pitchFamily="34" charset="0"/>
              </a:rPr>
              <a:t>Aux. Almacén</a:t>
            </a:r>
            <a:r>
              <a:rPr lang="es-ES" sz="8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30" name="Conector: angular 129"/>
          <p:cNvCxnSpPr>
            <a:stCxn id="7" idx="2"/>
            <a:endCxn id="19" idx="0"/>
          </p:cNvCxnSpPr>
          <p:nvPr/>
        </p:nvCxnSpPr>
        <p:spPr>
          <a:xfrm rot="16200000" flipH="1">
            <a:off x="5667047" y="2985375"/>
            <a:ext cx="250563" cy="301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: angular 131"/>
          <p:cNvCxnSpPr>
            <a:stCxn id="54" idx="2"/>
            <a:endCxn id="103" idx="0"/>
          </p:cNvCxnSpPr>
          <p:nvPr/>
        </p:nvCxnSpPr>
        <p:spPr>
          <a:xfrm rot="5400000">
            <a:off x="3406554" y="2984039"/>
            <a:ext cx="252066" cy="263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: angular 133"/>
          <p:cNvCxnSpPr>
            <a:stCxn id="7" idx="1"/>
            <a:endCxn id="125" idx="1"/>
          </p:cNvCxnSpPr>
          <p:nvPr/>
        </p:nvCxnSpPr>
        <p:spPr>
          <a:xfrm rot="10800000" flipH="1" flipV="1">
            <a:off x="5079019" y="2638966"/>
            <a:ext cx="153197" cy="1000410"/>
          </a:xfrm>
          <a:prstGeom prst="bentConnector3">
            <a:avLst>
              <a:gd name="adj1" fmla="val -1492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ector: angular 135"/>
          <p:cNvCxnSpPr>
            <a:stCxn id="125" idx="1"/>
            <a:endCxn id="128" idx="1"/>
          </p:cNvCxnSpPr>
          <p:nvPr/>
        </p:nvCxnSpPr>
        <p:spPr>
          <a:xfrm rot="10800000" flipH="1" flipV="1">
            <a:off x="5232216" y="3639375"/>
            <a:ext cx="269567" cy="378615"/>
          </a:xfrm>
          <a:prstGeom prst="bentConnector3">
            <a:avLst>
              <a:gd name="adj1" fmla="val -848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Elipse 136"/>
          <p:cNvSpPr/>
          <p:nvPr/>
        </p:nvSpPr>
        <p:spPr>
          <a:xfrm>
            <a:off x="5049679" y="4571583"/>
            <a:ext cx="1443502" cy="460392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noFill/>
            </a:endParaRPr>
          </a:p>
        </p:txBody>
      </p:sp>
      <p:sp>
        <p:nvSpPr>
          <p:cNvPr id="138" name="Elipse 137"/>
          <p:cNvSpPr/>
          <p:nvPr/>
        </p:nvSpPr>
        <p:spPr>
          <a:xfrm>
            <a:off x="5044971" y="6571296"/>
            <a:ext cx="474815" cy="178117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noFill/>
            </a:endParaRPr>
          </a:p>
        </p:txBody>
      </p:sp>
      <p:sp>
        <p:nvSpPr>
          <p:cNvPr id="139" name="CuadroTexto 138"/>
          <p:cNvSpPr txBox="1"/>
          <p:nvPr/>
        </p:nvSpPr>
        <p:spPr>
          <a:xfrm>
            <a:off x="3833672" y="6562831"/>
            <a:ext cx="13362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Aptos" panose="020B0004020202020204" pitchFamily="34" charset="0"/>
              </a:rPr>
              <a:t>Puede ser Tercerizado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1" name="CuadroTexto 140"/>
          <p:cNvSpPr txBox="1"/>
          <p:nvPr/>
        </p:nvSpPr>
        <p:spPr>
          <a:xfrm>
            <a:off x="90436" y="5727611"/>
            <a:ext cx="361887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1" dirty="0">
                <a:latin typeface="Aptos" panose="020B0004020202020204" pitchFamily="34" charset="0"/>
              </a:rPr>
              <a:t>MEJORA CONTIUA</a:t>
            </a:r>
            <a:r>
              <a:rPr lang="es-ES" sz="900" dirty="0">
                <a:latin typeface="Aptos" panose="020B0004020202020204" pitchFamily="34" charset="0"/>
              </a:rPr>
              <a:t>: Es responsable de la aplicación de la mejora continua a la empresa (procesos, productos, instalaciones y equipo humano). Aplica las medidas necesarias para lograr la excelencia y la optimización. Se encarga del seguimiento del grado de desempeño de los objetivos de mejora continua.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2" name="CuadroTexto 141"/>
          <p:cNvSpPr txBox="1"/>
          <p:nvPr/>
        </p:nvSpPr>
        <p:spPr>
          <a:xfrm>
            <a:off x="96526" y="6490319"/>
            <a:ext cx="3448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1" dirty="0">
                <a:latin typeface="Aptos" panose="020B0004020202020204" pitchFamily="34" charset="0"/>
              </a:rPr>
              <a:t>Sugerencia</a:t>
            </a:r>
            <a:r>
              <a:rPr lang="es-ES" sz="900" dirty="0">
                <a:latin typeface="Aptos" panose="020B0004020202020204" pitchFamily="34" charset="0"/>
              </a:rPr>
              <a:t>: Formar al equipo de trabajo en estos marcos metodológicos AGILES.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3" name="CuadroTexto 142"/>
          <p:cNvSpPr txBox="1"/>
          <p:nvPr/>
        </p:nvSpPr>
        <p:spPr>
          <a:xfrm>
            <a:off x="10299506" y="6612688"/>
            <a:ext cx="18477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b="1" dirty="0"/>
              <a:t>Por </a:t>
            </a:r>
            <a:r>
              <a:rPr lang="es-ES" sz="1000" b="1" dirty="0" err="1"/>
              <a:t>SisVase</a:t>
            </a:r>
            <a:r>
              <a:rPr lang="es-ES" sz="1000" b="1" dirty="0"/>
              <a:t> – Adolfo Monsalve</a:t>
            </a:r>
            <a:endParaRPr lang="es-VE" sz="1000" b="1" dirty="0"/>
          </a:p>
        </p:txBody>
      </p:sp>
      <p:sp>
        <p:nvSpPr>
          <p:cNvPr id="144" name="CuadroTexto 143"/>
          <p:cNvSpPr txBox="1"/>
          <p:nvPr/>
        </p:nvSpPr>
        <p:spPr>
          <a:xfrm>
            <a:off x="7069184" y="6537947"/>
            <a:ext cx="22480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latin typeface="Aptos" panose="020B0004020202020204" pitchFamily="34" charset="0"/>
              </a:rPr>
              <a:t>SAC: Servicio de Atención al Cliente</a:t>
            </a:r>
            <a:endParaRPr lang="es-VE" sz="900" dirty="0">
              <a:latin typeface="Aptos" panose="020B0004020202020204" pitchFamily="34" charset="0"/>
            </a:endParaRPr>
          </a:p>
        </p:txBody>
      </p:sp>
      <p:sp>
        <p:nvSpPr>
          <p:cNvPr id="145" name="Rectángulo: esquinas redondeadas 144"/>
          <p:cNvSpPr/>
          <p:nvPr/>
        </p:nvSpPr>
        <p:spPr>
          <a:xfrm>
            <a:off x="10587458" y="3551324"/>
            <a:ext cx="1084519" cy="280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Ejecutivos de AC 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" sz="800" dirty="0">
                <a:solidFill>
                  <a:srgbClr val="E7E6E6">
                    <a:lumMod val="25000"/>
                  </a:srgbClr>
                </a:solidFill>
                <a:latin typeface="Aptos" panose="020B0004020202020204" pitchFamily="34" charset="0"/>
              </a:rPr>
              <a:t>Recepción (3)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146" name="Rectángulo: esquinas redondeadas 145"/>
          <p:cNvSpPr/>
          <p:nvPr/>
        </p:nvSpPr>
        <p:spPr>
          <a:xfrm>
            <a:off x="10590515" y="4009151"/>
            <a:ext cx="1084519" cy="280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Ejecutivo de Caja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cxnSp>
        <p:nvCxnSpPr>
          <p:cNvPr id="148" name="Conector: angular 147"/>
          <p:cNvCxnSpPr>
            <a:stCxn id="5" idx="1"/>
            <a:endCxn id="14" idx="1"/>
          </p:cNvCxnSpPr>
          <p:nvPr/>
        </p:nvCxnSpPr>
        <p:spPr>
          <a:xfrm rot="10800000" flipH="1" flipV="1">
            <a:off x="10248558" y="2638967"/>
            <a:ext cx="335611" cy="594930"/>
          </a:xfrm>
          <a:prstGeom prst="bentConnector3">
            <a:avLst>
              <a:gd name="adj1" fmla="val -312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: angular 150"/>
          <p:cNvCxnSpPr>
            <a:stCxn id="5" idx="1"/>
            <a:endCxn id="145" idx="1"/>
          </p:cNvCxnSpPr>
          <p:nvPr/>
        </p:nvCxnSpPr>
        <p:spPr>
          <a:xfrm rot="10800000" flipH="1" flipV="1">
            <a:off x="10248558" y="2638966"/>
            <a:ext cx="338899" cy="1052757"/>
          </a:xfrm>
          <a:prstGeom prst="bentConnector3">
            <a:avLst>
              <a:gd name="adj1" fmla="val -309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ector: angular 153"/>
          <p:cNvCxnSpPr>
            <a:stCxn id="5" idx="1"/>
            <a:endCxn id="146" idx="1"/>
          </p:cNvCxnSpPr>
          <p:nvPr/>
        </p:nvCxnSpPr>
        <p:spPr>
          <a:xfrm rot="10800000" flipH="1" flipV="1">
            <a:off x="10248559" y="2638967"/>
            <a:ext cx="341956" cy="1510584"/>
          </a:xfrm>
          <a:prstGeom prst="bentConnector3">
            <a:avLst>
              <a:gd name="adj1" fmla="val -306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ector: angular 158"/>
          <p:cNvCxnSpPr>
            <a:stCxn id="2" idx="2"/>
            <a:endCxn id="8" idx="0"/>
          </p:cNvCxnSpPr>
          <p:nvPr/>
        </p:nvCxnSpPr>
        <p:spPr>
          <a:xfrm rot="5400000">
            <a:off x="3313186" y="-386334"/>
            <a:ext cx="741517" cy="4868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: angular 160"/>
          <p:cNvCxnSpPr>
            <a:stCxn id="2" idx="2"/>
            <a:endCxn id="5" idx="0"/>
          </p:cNvCxnSpPr>
          <p:nvPr/>
        </p:nvCxnSpPr>
        <p:spPr>
          <a:xfrm rot="16200000" flipH="1">
            <a:off x="8147075" y="-351852"/>
            <a:ext cx="739238" cy="479712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: angular 163"/>
          <p:cNvCxnSpPr>
            <a:stCxn id="2" idx="2"/>
            <a:endCxn id="54" idx="0"/>
          </p:cNvCxnSpPr>
          <p:nvPr/>
        </p:nvCxnSpPr>
        <p:spPr>
          <a:xfrm rot="5400000">
            <a:off x="4452632" y="758366"/>
            <a:ext cx="746770" cy="258422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: angular 165"/>
          <p:cNvCxnSpPr>
            <a:stCxn id="2" idx="2"/>
            <a:endCxn id="3" idx="0"/>
          </p:cNvCxnSpPr>
          <p:nvPr/>
        </p:nvCxnSpPr>
        <p:spPr>
          <a:xfrm rot="16200000" flipH="1">
            <a:off x="6854702" y="940521"/>
            <a:ext cx="746953" cy="222009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: angular 167"/>
          <p:cNvCxnSpPr>
            <a:stCxn id="2" idx="2"/>
            <a:endCxn id="7" idx="0"/>
          </p:cNvCxnSpPr>
          <p:nvPr/>
        </p:nvCxnSpPr>
        <p:spPr>
          <a:xfrm rot="5400000">
            <a:off x="5584859" y="1883059"/>
            <a:ext cx="739237" cy="32730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: angular 171"/>
          <p:cNvCxnSpPr>
            <a:stCxn id="8" idx="2"/>
            <a:endCxn id="9" idx="0"/>
          </p:cNvCxnSpPr>
          <p:nvPr/>
        </p:nvCxnSpPr>
        <p:spPr>
          <a:xfrm rot="16200000" flipH="1">
            <a:off x="1163807" y="2945274"/>
            <a:ext cx="253704" cy="8180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: angular 173"/>
          <p:cNvCxnSpPr>
            <a:stCxn id="8" idx="1"/>
            <a:endCxn id="13" idx="1"/>
          </p:cNvCxnSpPr>
          <p:nvPr/>
        </p:nvCxnSpPr>
        <p:spPr>
          <a:xfrm rot="10800000" flipH="1" flipV="1">
            <a:off x="537954" y="2638968"/>
            <a:ext cx="163605" cy="1094848"/>
          </a:xfrm>
          <a:prstGeom prst="bentConnector3">
            <a:avLst>
              <a:gd name="adj1" fmla="val -1397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2015</Words>
  <Application>WPS Presentation</Application>
  <PresentationFormat>Panorámica</PresentationFormat>
  <Paragraphs>170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SimSun</vt:lpstr>
      <vt:lpstr>Wingdings</vt:lpstr>
      <vt:lpstr>DINPro</vt:lpstr>
      <vt:lpstr>Segoe Print</vt:lpstr>
      <vt:lpstr>DINPro Medium</vt:lpstr>
      <vt:lpstr>Arial</vt:lpstr>
      <vt:lpstr>DINPro Black</vt:lpstr>
      <vt:lpstr>DINPro Light</vt:lpstr>
      <vt:lpstr>DINPro</vt:lpstr>
      <vt:lpstr>Calibri</vt:lpstr>
      <vt:lpstr>Aptos</vt:lpstr>
      <vt:lpstr>Microsoft YaHei</vt:lpstr>
      <vt:lpstr>Arial Unicode MS</vt:lpstr>
      <vt:lpstr>Calibri Light</vt:lpstr>
      <vt:lpstr>Tema de Office</vt:lpstr>
      <vt:lpstr>1_Tema de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Adolfo Monsalve Perez</dc:creator>
  <cp:lastModifiedBy>gisela bernal</cp:lastModifiedBy>
  <cp:revision>15</cp:revision>
  <dcterms:created xsi:type="dcterms:W3CDTF">2024-05-28T00:16:00Z</dcterms:created>
  <dcterms:modified xsi:type="dcterms:W3CDTF">2024-06-11T15:27:09Z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1E87ACDE7AF04F29826231DF08A3697D_13</vt:lpwstr>
  </property>
  <property fmtid="{D5CDD505-2E9C-101B-9397-08002B2CF9AE}" pid="3" name="KSOProductBuildVer">
    <vt:lpwstr>1033-12.2.0.17119</vt:lpwstr>
  </property>
</Properties>
</file>