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"/>
  </p:notesMasterIdLst>
  <p:sldIdLst>
    <p:sldId id="266" r:id="rId3"/>
    <p:sldId id="279" r:id="rId4"/>
  </p:sldIdLst>
  <p:sldSz cx="12192000" cy="6858000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DBD36C-3EC9-4BDF-9182-7373006F1A90}" type="datetimeFigureOut">
              <a:rPr lang="es-VE" smtClean="0"/>
              <a:t>17/6/2024</a:t>
            </a:fld>
            <a:endParaRPr lang="es-V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V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7F1329-AA1D-4B18-B54D-83AA96D77D59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848037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V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D014E3-23B5-41A0-A316-4DA62C3C905C}" type="slidenum">
              <a:rPr kumimoji="0" lang="es-V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s-V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3037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DD75A4E-9B92-7741-A00F-72C8765DF1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68F4E762-5A9A-410F-538C-B39F70E32A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V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AE9E72A8-FE1D-B6D5-12FE-2C334A9F6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A53A7-B093-4994-9473-5B308E72F455}" type="datetimeFigureOut">
              <a:rPr lang="es-VE" smtClean="0"/>
              <a:t>17/6/2024</a:t>
            </a:fld>
            <a:endParaRPr lang="es-V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CA08F06D-D4E5-8588-D266-4680BE327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87CA9E7B-F89D-E790-1067-3B02575F6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69DB-840D-443B-ABB8-DFBC52DA58F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4070570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8D9F26F-62BA-0CEE-545D-5F9943160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82B3ED49-39EF-12E8-BE9E-9EA7082C32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411AFA98-3D2F-3006-39D1-34134997F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A53A7-B093-4994-9473-5B308E72F455}" type="datetimeFigureOut">
              <a:rPr lang="es-VE" smtClean="0"/>
              <a:t>17/6/2024</a:t>
            </a:fld>
            <a:endParaRPr lang="es-V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77BAAB87-FFF1-6953-7BDC-D6E5373BA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201773B0-27B3-784A-EEDD-FD0BE054C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69DB-840D-443B-ABB8-DFBC52DA58F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367541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E44E8679-6284-7882-0B65-2F0FCBC5FC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6F9509D5-A352-4D6B-A461-61C3AE24B6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462AF83A-42A3-F456-9CA7-A1B6D9DE1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A53A7-B093-4994-9473-5B308E72F455}" type="datetimeFigureOut">
              <a:rPr lang="es-VE" smtClean="0"/>
              <a:t>17/6/2024</a:t>
            </a:fld>
            <a:endParaRPr lang="es-V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EEC9EE10-41FD-7D54-4D0D-3183CC905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2A354D84-6F39-4028-E7BF-AAC2A1C2D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69DB-840D-443B-ABB8-DFBC52DA58F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184910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AA63-0A88-474B-AA41-15F7B60FEFC4}" type="datetimeFigureOut">
              <a:rPr lang="es-ES" smtClean="0"/>
              <a:pPr/>
              <a:t>17/06/2024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7556-FF96-44B3-865B-FD65AABD8A4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55485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AA63-0A88-474B-AA41-15F7B60FEFC4}" type="datetimeFigureOut">
              <a:rPr lang="es-ES" smtClean="0"/>
              <a:pPr/>
              <a:t>17/06/2024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7556-FF96-44B3-865B-FD65AABD8A4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87144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AA63-0A88-474B-AA41-15F7B60FEFC4}" type="datetimeFigureOut">
              <a:rPr lang="es-ES" smtClean="0"/>
              <a:pPr/>
              <a:t>17/06/2024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7556-FF96-44B3-865B-FD65AABD8A4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35837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200151"/>
            <a:ext cx="5384800" cy="3394075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200151"/>
            <a:ext cx="5384800" cy="3394075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AA63-0A88-474B-AA41-15F7B60FEFC4}" type="datetimeFigureOut">
              <a:rPr lang="es-ES" smtClean="0"/>
              <a:pPr/>
              <a:t>17/06/2024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7556-FF96-44B3-865B-FD65AABD8A4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20088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AA63-0A88-474B-AA41-15F7B60FEFC4}" type="datetimeFigureOut">
              <a:rPr lang="es-ES" smtClean="0"/>
              <a:pPr/>
              <a:t>17/06/2024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7556-FF96-44B3-865B-FD65AABD8A4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76913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AA63-0A88-474B-AA41-15F7B60FEFC4}" type="datetimeFigureOut">
              <a:rPr lang="es-ES" smtClean="0"/>
              <a:pPr/>
              <a:t>17/06/2024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7556-FF96-44B3-865B-FD65AABD8A4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50320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AA63-0A88-474B-AA41-15F7B60FEFC4}" type="datetimeFigureOut">
              <a:rPr lang="es-ES" smtClean="0"/>
              <a:pPr/>
              <a:t>17/06/2024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7556-FF96-44B3-865B-FD65AABD8A4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61427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AA63-0A88-474B-AA41-15F7B60FEFC4}" type="datetimeFigureOut">
              <a:rPr lang="es-ES" smtClean="0"/>
              <a:pPr/>
              <a:t>17/06/2024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7556-FF96-44B3-865B-FD65AABD8A4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8117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09F9629-5C85-5ED1-DBC1-457E64907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09A9576E-E504-E212-E5FF-AB4C684A7C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F77D771-B75A-244F-BE35-26660B005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A53A7-B093-4994-9473-5B308E72F455}" type="datetimeFigureOut">
              <a:rPr lang="es-VE" smtClean="0"/>
              <a:t>17/6/2024</a:t>
            </a:fld>
            <a:endParaRPr lang="es-V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C010437A-B649-4039-34DF-9F96A9FA1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FA35C0A9-B712-040E-1810-0698C7CE4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69DB-840D-443B-ABB8-DFBC52DA58F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5278512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AA63-0A88-474B-AA41-15F7B60FEFC4}" type="datetimeFigureOut">
              <a:rPr lang="es-ES" smtClean="0"/>
              <a:pPr/>
              <a:t>17/06/2024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7556-FF96-44B3-865B-FD65AABD8A4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61586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AA63-0A88-474B-AA41-15F7B60FEFC4}" type="datetimeFigureOut">
              <a:rPr lang="es-ES" smtClean="0"/>
              <a:pPr/>
              <a:t>17/06/2024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7556-FF96-44B3-865B-FD65AABD8A4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26597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06375"/>
            <a:ext cx="2743200" cy="438785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06375"/>
            <a:ext cx="8026400" cy="4387851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AA63-0A88-474B-AA41-15F7B60FEFC4}" type="datetimeFigureOut">
              <a:rPr lang="es-ES" smtClean="0"/>
              <a:pPr/>
              <a:t>17/06/2024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7556-FF96-44B3-865B-FD65AABD8A4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63863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7"/>
          <p:cNvSpPr>
            <a:spLocks noGrp="1"/>
          </p:cNvSpPr>
          <p:nvPr>
            <p:ph sz="quarter" idx="11" hasCustomPrompt="1"/>
          </p:nvPr>
        </p:nvSpPr>
        <p:spPr>
          <a:xfrm>
            <a:off x="743801" y="1618733"/>
            <a:ext cx="10969635" cy="3280855"/>
          </a:xfrm>
          <a:prstGeom prst="rect">
            <a:avLst/>
          </a:prstGeom>
        </p:spPr>
        <p:txBody>
          <a:bodyPr lIns="0" numCol="2" spcCol="274320"/>
          <a:lstStyle>
            <a:lvl1pPr marL="243829" indent="-243829">
              <a:lnSpc>
                <a:spcPct val="150000"/>
              </a:lnSpc>
              <a:buClr>
                <a:srgbClr val="1AB2CD"/>
              </a:buClr>
              <a:buSzPct val="100000"/>
              <a:buFont typeface="+mj-lt"/>
              <a:buAutoNum type="arabicPeriod"/>
              <a:defRPr sz="2267" b="0" i="0">
                <a:solidFill>
                  <a:srgbClr val="868484"/>
                </a:solidFill>
                <a:latin typeface="DINPro" charset="0"/>
                <a:ea typeface="DINPro" charset="0"/>
                <a:cs typeface="DINPro" charset="0"/>
              </a:defRPr>
            </a:lvl1pPr>
          </a:lstStyle>
          <a:p>
            <a:pPr lvl="0"/>
            <a:r>
              <a:rPr lang="en-US"/>
              <a:t>A</a:t>
            </a:r>
          </a:p>
          <a:p>
            <a:pPr lvl="0"/>
            <a:r>
              <a:rPr lang="en-US"/>
              <a:t>B</a:t>
            </a:r>
          </a:p>
          <a:p>
            <a:pPr lvl="0"/>
            <a:r>
              <a:rPr lang="en-US"/>
              <a:t>C</a:t>
            </a:r>
          </a:p>
          <a:p>
            <a:pPr lvl="0"/>
            <a:r>
              <a:rPr lang="es-ES_tradnl"/>
              <a:t>D</a:t>
            </a:r>
          </a:p>
          <a:p>
            <a:pPr lvl="0"/>
            <a:r>
              <a:rPr lang="es-ES_tradnl"/>
              <a:t>E</a:t>
            </a:r>
          </a:p>
          <a:p>
            <a:pPr lvl="0"/>
            <a:r>
              <a:rPr lang="es-ES_tradnl"/>
              <a:t>F</a:t>
            </a:r>
          </a:p>
          <a:p>
            <a:pPr lvl="0"/>
            <a:r>
              <a:rPr lang="es-ES_tradnl"/>
              <a:t>G</a:t>
            </a:r>
          </a:p>
          <a:p>
            <a:pPr lvl="0"/>
            <a:r>
              <a:rPr lang="es-ES_tradnl"/>
              <a:t>H</a:t>
            </a:r>
          </a:p>
          <a:p>
            <a:pPr lvl="0"/>
            <a:r>
              <a:rPr lang="es-ES_tradnl"/>
              <a:t>I</a:t>
            </a:r>
          </a:p>
          <a:p>
            <a:pPr lvl="0"/>
            <a:r>
              <a:rPr lang="es-ES_tradnl"/>
              <a:t>J</a:t>
            </a:r>
            <a:endParaRPr lang="en-US"/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21"/>
          </p:nvPr>
        </p:nvSpPr>
        <p:spPr>
          <a:xfrm>
            <a:off x="10915455" y="6262753"/>
            <a:ext cx="797983" cy="366184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rgbClr val="868484"/>
                </a:solidFill>
                <a:latin typeface="DINPro Medium" charset="0"/>
                <a:ea typeface="DINPro Medium" charset="0"/>
                <a:cs typeface="DINPro Medium" charset="0"/>
              </a:defRPr>
            </a:lvl1pPr>
          </a:lstStyle>
          <a:p>
            <a:fld id="{EF990000-17EE-F441-9049-1F826D17F155}" type="slidenum">
              <a:rPr lang="en-US" altLang="en-US" smtClean="0"/>
              <a:pPr/>
              <a:t>‹Nº›</a:t>
            </a:fld>
            <a:endParaRPr lang="en-US" altLang="en-US"/>
          </a:p>
        </p:txBody>
      </p:sp>
      <p:sp>
        <p:nvSpPr>
          <p:cNvPr id="7" name="1 Título"/>
          <p:cNvSpPr>
            <a:spLocks noGrp="1"/>
          </p:cNvSpPr>
          <p:nvPr>
            <p:ph type="title" hasCustomPrompt="1"/>
          </p:nvPr>
        </p:nvSpPr>
        <p:spPr>
          <a:xfrm>
            <a:off x="527818" y="32390"/>
            <a:ext cx="10969636" cy="603173"/>
          </a:xfrm>
          <a:prstGeom prst="rect">
            <a:avLst/>
          </a:prstGeom>
        </p:spPr>
        <p:txBody>
          <a:bodyPr lIns="0"/>
          <a:lstStyle>
            <a:lvl1pPr marL="0" indent="0" algn="l">
              <a:spcBef>
                <a:spcPct val="20000"/>
              </a:spcBef>
              <a:buFont typeface="Arial"/>
              <a:defRPr lang="es-ES_tradnl" sz="3200" b="1" i="0" dirty="0">
                <a:solidFill>
                  <a:srgbClr val="1AB2CD"/>
                </a:solidFill>
                <a:latin typeface="DINPro Black" charset="0"/>
                <a:ea typeface="DINPro Black" charset="0"/>
                <a:cs typeface="DINPro Black" charset="0"/>
              </a:defRPr>
            </a:lvl1pPr>
          </a:lstStyle>
          <a:p>
            <a:pPr marL="0" lvl="0" indent="0" algn="l">
              <a:spcBef>
                <a:spcPct val="20000"/>
              </a:spcBef>
              <a:buFont typeface="Arial"/>
            </a:pPr>
            <a:r>
              <a:rPr lang="es-ES_tradnl"/>
              <a:t>CONTENIDO</a:t>
            </a:r>
          </a:p>
        </p:txBody>
      </p:sp>
    </p:spTree>
    <p:extLst>
      <p:ext uri="{BB962C8B-B14F-4D97-AF65-F5344CB8AC3E}">
        <p14:creationId xmlns:p14="http://schemas.microsoft.com/office/powerpoint/2010/main" val="2105132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o +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7"/>
          <p:cNvSpPr>
            <a:spLocks noGrp="1"/>
          </p:cNvSpPr>
          <p:nvPr>
            <p:ph sz="quarter" idx="12" hasCustomPrompt="1"/>
          </p:nvPr>
        </p:nvSpPr>
        <p:spPr>
          <a:xfrm>
            <a:off x="743803" y="1957593"/>
            <a:ext cx="6939261" cy="3917691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ts val="2133"/>
              </a:lnSpc>
              <a:buFont typeface="Wingdings" panose="05000000000000000000" pitchFamily="2" charset="2"/>
              <a:buNone/>
              <a:defRPr sz="1867" b="0" i="0">
                <a:solidFill>
                  <a:srgbClr val="868484"/>
                </a:solidFill>
                <a:latin typeface="DINPro" charset="0"/>
                <a:ea typeface="DINPro" charset="0"/>
                <a:cs typeface="DINPro" charset="0"/>
              </a:defRPr>
            </a:lvl1pPr>
            <a:lvl2pPr>
              <a:defRPr lang="es-VE" sz="1867" b="0" i="0" kern="1200" noProof="0" dirty="0" smtClean="0">
                <a:solidFill>
                  <a:srgbClr val="868484"/>
                </a:solidFill>
                <a:latin typeface="DINPro" charset="0"/>
                <a:ea typeface="DINPro" charset="0"/>
                <a:cs typeface="DINPro" charset="0"/>
              </a:defRPr>
            </a:lvl2pPr>
            <a:lvl3pPr marL="1219140" indent="0">
              <a:buNone/>
              <a:defRPr lang="es-VE" sz="1867" b="0" i="0" kern="1200" noProof="0" dirty="0" smtClean="0">
                <a:solidFill>
                  <a:srgbClr val="868484"/>
                </a:solidFill>
                <a:latin typeface="DINPro" charset="0"/>
                <a:ea typeface="DINPro" charset="0"/>
                <a:cs typeface="DINPro" charset="0"/>
              </a:defRPr>
            </a:lvl3pPr>
          </a:lstStyle>
          <a:p>
            <a:pPr lvl="0"/>
            <a:r>
              <a:rPr lang="es-VE" noProof="0"/>
              <a:t>Texto</a:t>
            </a:r>
          </a:p>
          <a:p>
            <a:pPr lvl="0"/>
            <a:endParaRPr lang="es-VE" noProof="0"/>
          </a:p>
          <a:p>
            <a:pPr lvl="0"/>
            <a:endParaRPr lang="es-VE" noProof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3" hasCustomPrompt="1"/>
          </p:nvPr>
        </p:nvSpPr>
        <p:spPr>
          <a:xfrm>
            <a:off x="8198072" y="1"/>
            <a:ext cx="3993931" cy="587528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latin typeface="DINPro Light" charset="0"/>
                <a:ea typeface="DINPro Light" charset="0"/>
                <a:cs typeface="DINPro Light" charset="0"/>
              </a:defRPr>
            </a:lvl1pPr>
          </a:lstStyle>
          <a:p>
            <a:r>
              <a:rPr lang="es-ES_tradnl"/>
              <a:t>Foto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21"/>
          </p:nvPr>
        </p:nvSpPr>
        <p:spPr>
          <a:xfrm>
            <a:off x="10915455" y="6262753"/>
            <a:ext cx="797983" cy="366184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rgbClr val="868484"/>
                </a:solidFill>
                <a:latin typeface="DINPro Medium" charset="0"/>
                <a:ea typeface="DINPro Medium" charset="0"/>
                <a:cs typeface="DINPro Medium" charset="0"/>
              </a:defRPr>
            </a:lvl1pPr>
          </a:lstStyle>
          <a:p>
            <a:fld id="{EF990000-17EE-F441-9049-1F826D17F155}" type="slidenum">
              <a:rPr lang="en-US" altLang="en-US" smtClean="0"/>
              <a:pPr/>
              <a:t>‹Nº›</a:t>
            </a:fld>
            <a:endParaRPr lang="en-US" alt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sz="quarter" idx="22" hasCustomPrompt="1"/>
          </p:nvPr>
        </p:nvSpPr>
        <p:spPr>
          <a:xfrm>
            <a:off x="743804" y="1537180"/>
            <a:ext cx="6942873" cy="415189"/>
          </a:xfrm>
          <a:prstGeom prst="rect">
            <a:avLst/>
          </a:prstGeom>
        </p:spPr>
        <p:txBody>
          <a:bodyPr lIns="0"/>
          <a:lstStyle>
            <a:lvl1pPr marL="457178" indent="-457178">
              <a:buNone/>
              <a:defRPr lang="es-ES_tradnl" sz="1867" b="1" i="0" dirty="0">
                <a:solidFill>
                  <a:srgbClr val="868484"/>
                </a:solidFill>
                <a:latin typeface="DINPro Black" charset="0"/>
                <a:ea typeface="DINPro Black" charset="0"/>
                <a:cs typeface="DINPro Black" charset="0"/>
              </a:defRPr>
            </a:lvl1pPr>
          </a:lstStyle>
          <a:p>
            <a:pPr marL="0" lvl="0" indent="0"/>
            <a:r>
              <a:rPr lang="en-US"/>
              <a:t>SUBTÍTULO</a:t>
            </a:r>
            <a:endParaRPr lang="es-ES_tradnl"/>
          </a:p>
        </p:txBody>
      </p:sp>
      <p:sp>
        <p:nvSpPr>
          <p:cNvPr id="5" name="Título 4"/>
          <p:cNvSpPr>
            <a:spLocks noGrp="1"/>
          </p:cNvSpPr>
          <p:nvPr>
            <p:ph type="title" hasCustomPrompt="1"/>
          </p:nvPr>
        </p:nvSpPr>
        <p:spPr>
          <a:xfrm>
            <a:off x="629176" y="39638"/>
            <a:ext cx="6942872" cy="603173"/>
          </a:xfrm>
          <a:prstGeom prst="rect">
            <a:avLst/>
          </a:prstGeom>
        </p:spPr>
        <p:txBody>
          <a:bodyPr lIns="0"/>
          <a:lstStyle>
            <a:lvl1pPr>
              <a:defRPr lang="es-ES_tradnl" sz="3200" b="1" i="0" dirty="0">
                <a:solidFill>
                  <a:srgbClr val="1AB2CD"/>
                </a:solidFill>
                <a:latin typeface="DINPro Black" charset="0"/>
                <a:ea typeface="DINPro Black" charset="0"/>
                <a:cs typeface="DINPro Black" charset="0"/>
              </a:defRPr>
            </a:lvl1pPr>
          </a:lstStyle>
          <a:p>
            <a:pPr marL="0" lvl="0" indent="0" algn="l">
              <a:spcBef>
                <a:spcPct val="20000"/>
              </a:spcBef>
              <a:buFont typeface="Arial"/>
            </a:pPr>
            <a:r>
              <a:rPr lang="en-US"/>
              <a:t>TÍTULO</a:t>
            </a: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026132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/>
          <p:nvPr userDrawn="1"/>
        </p:nvSpPr>
        <p:spPr>
          <a:xfrm>
            <a:off x="10414002" y="4883152"/>
            <a:ext cx="734484" cy="734483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16" tIns="45708" rIns="91416" bIns="45708" anchor="ctr"/>
          <a:lstStyle/>
          <a:p>
            <a:pPr marL="0" marR="0" lvl="0" indent="0" algn="ctr" defTabSz="4570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INPro"/>
              <a:ea typeface="+mn-ea"/>
              <a:cs typeface="+mn-cs"/>
            </a:endParaRPr>
          </a:p>
        </p:txBody>
      </p:sp>
      <p:sp>
        <p:nvSpPr>
          <p:cNvPr id="3" name="Rectangle 26"/>
          <p:cNvSpPr/>
          <p:nvPr userDrawn="1"/>
        </p:nvSpPr>
        <p:spPr>
          <a:xfrm>
            <a:off x="7552269" y="5086351"/>
            <a:ext cx="167217" cy="167216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16" tIns="45708" rIns="91416" bIns="45708" anchor="ctr"/>
          <a:lstStyle/>
          <a:p>
            <a:pPr marL="0" marR="0" lvl="0" indent="0" algn="ctr" defTabSz="4570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INPro"/>
              <a:ea typeface="+mn-ea"/>
              <a:cs typeface="+mn-cs"/>
            </a:endParaRPr>
          </a:p>
        </p:txBody>
      </p:sp>
      <p:sp>
        <p:nvSpPr>
          <p:cNvPr id="4" name="Rounded Rectangle 2"/>
          <p:cNvSpPr/>
          <p:nvPr userDrawn="1"/>
        </p:nvSpPr>
        <p:spPr>
          <a:xfrm>
            <a:off x="0" y="6421969"/>
            <a:ext cx="12192000" cy="436033"/>
          </a:xfrm>
          <a:prstGeom prst="round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16" tIns="45708" rIns="91416" bIns="45708" anchor="ctr"/>
          <a:lstStyle/>
          <a:p>
            <a:pPr marL="0" marR="0" lvl="0" indent="0" algn="ctr" defTabSz="4570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IN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030845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231034"/>
            <a:ext cx="421592" cy="284492"/>
          </a:xfrm>
          <a:prstGeom prst="rect">
            <a:avLst/>
          </a:prstGeom>
          <a:solidFill>
            <a:srgbClr val="0D4A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s-ES_tradnl" sz="5333" dirty="0">
              <a:solidFill>
                <a:prstClr val="white"/>
              </a:solidFill>
            </a:endParaRPr>
          </a:p>
        </p:txBody>
      </p:sp>
      <p:sp>
        <p:nvSpPr>
          <p:cNvPr id="6" name="Content Placeholder 7"/>
          <p:cNvSpPr>
            <a:spLocks noGrp="1"/>
          </p:cNvSpPr>
          <p:nvPr>
            <p:ph sz="quarter" idx="11" hasCustomPrompt="1"/>
          </p:nvPr>
        </p:nvSpPr>
        <p:spPr>
          <a:xfrm>
            <a:off x="743801" y="1618734"/>
            <a:ext cx="10969635" cy="3280855"/>
          </a:xfrm>
          <a:prstGeom prst="rect">
            <a:avLst/>
          </a:prstGeom>
        </p:spPr>
        <p:txBody>
          <a:bodyPr lIns="0" numCol="2" spcCol="205740"/>
          <a:lstStyle>
            <a:lvl1pPr marL="243823" indent="-243823">
              <a:lnSpc>
                <a:spcPct val="150000"/>
              </a:lnSpc>
              <a:buClr>
                <a:srgbClr val="1AB2CD"/>
              </a:buClr>
              <a:buSzPct val="100000"/>
              <a:buFont typeface="+mj-lt"/>
              <a:buAutoNum type="arabicPeriod"/>
              <a:defRPr sz="2267" b="0" i="0">
                <a:solidFill>
                  <a:srgbClr val="868484"/>
                </a:solidFill>
                <a:latin typeface="DINPro" charset="0"/>
                <a:ea typeface="DINPro" charset="0"/>
                <a:cs typeface="DINPro" charset="0"/>
              </a:defRPr>
            </a:lvl1pPr>
          </a:lstStyle>
          <a:p>
            <a:pPr lvl="0"/>
            <a:r>
              <a:rPr lang="en-US"/>
              <a:t>A</a:t>
            </a:r>
          </a:p>
          <a:p>
            <a:pPr lvl="0"/>
            <a:r>
              <a:rPr lang="en-US"/>
              <a:t>B</a:t>
            </a:r>
          </a:p>
          <a:p>
            <a:pPr lvl="0"/>
            <a:r>
              <a:rPr lang="en-US"/>
              <a:t>C</a:t>
            </a:r>
          </a:p>
          <a:p>
            <a:pPr lvl="0"/>
            <a:r>
              <a:rPr lang="es-ES_tradnl"/>
              <a:t>D</a:t>
            </a:r>
          </a:p>
          <a:p>
            <a:pPr lvl="0"/>
            <a:r>
              <a:rPr lang="es-ES_tradnl"/>
              <a:t>E</a:t>
            </a:r>
          </a:p>
          <a:p>
            <a:pPr lvl="0"/>
            <a:r>
              <a:rPr lang="es-ES_tradnl"/>
              <a:t>F</a:t>
            </a:r>
          </a:p>
          <a:p>
            <a:pPr lvl="0"/>
            <a:r>
              <a:rPr lang="es-ES_tradnl"/>
              <a:t>G</a:t>
            </a:r>
          </a:p>
          <a:p>
            <a:pPr lvl="0"/>
            <a:r>
              <a:rPr lang="es-ES_tradnl"/>
              <a:t>H</a:t>
            </a:r>
          </a:p>
          <a:p>
            <a:pPr lvl="0"/>
            <a:r>
              <a:rPr lang="es-ES_tradnl"/>
              <a:t>I</a:t>
            </a:r>
          </a:p>
          <a:p>
            <a:pPr lvl="0"/>
            <a:r>
              <a:rPr lang="es-ES_tradnl"/>
              <a:t>J</a:t>
            </a:r>
            <a:endParaRPr lang="en-US"/>
          </a:p>
        </p:txBody>
      </p:sp>
      <p:sp>
        <p:nvSpPr>
          <p:cNvPr id="7" name="1 Título"/>
          <p:cNvSpPr>
            <a:spLocks noGrp="1"/>
          </p:cNvSpPr>
          <p:nvPr>
            <p:ph type="title" hasCustomPrompt="1"/>
          </p:nvPr>
        </p:nvSpPr>
        <p:spPr>
          <a:xfrm>
            <a:off x="548839" y="71692"/>
            <a:ext cx="10969636" cy="603173"/>
          </a:xfrm>
          <a:prstGeom prst="rect">
            <a:avLst/>
          </a:prstGeom>
        </p:spPr>
        <p:txBody>
          <a:bodyPr lIns="0"/>
          <a:lstStyle>
            <a:lvl1pPr marL="0" indent="0" algn="l">
              <a:spcBef>
                <a:spcPct val="20000"/>
              </a:spcBef>
              <a:buFont typeface="Arial"/>
              <a:defRPr lang="es-ES_tradnl" sz="3200" b="1" i="0" dirty="0">
                <a:solidFill>
                  <a:srgbClr val="1AB2CD"/>
                </a:solidFill>
                <a:latin typeface="DINPro Black" charset="0"/>
                <a:ea typeface="DINPro Black" charset="0"/>
                <a:cs typeface="DINPro Black" charset="0"/>
              </a:defRPr>
            </a:lvl1pPr>
          </a:lstStyle>
          <a:p>
            <a:pPr marL="0" lvl="0" indent="0" algn="l">
              <a:spcBef>
                <a:spcPct val="20000"/>
              </a:spcBef>
              <a:buFont typeface="Arial"/>
            </a:pPr>
            <a:r>
              <a:rPr lang="es-ES_tradnl" dirty="0"/>
              <a:t>CONTENIDO</a:t>
            </a:r>
          </a:p>
        </p:txBody>
      </p:sp>
    </p:spTree>
    <p:extLst>
      <p:ext uri="{BB962C8B-B14F-4D97-AF65-F5344CB8AC3E}">
        <p14:creationId xmlns:p14="http://schemas.microsoft.com/office/powerpoint/2010/main" val="2506652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2166A61-A6D6-2976-AB32-A174A0F2C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7E288276-DA4D-39A2-CCBF-A5232312FC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35B56A2C-8169-D482-2DF5-43C68D8AD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A53A7-B093-4994-9473-5B308E72F455}" type="datetimeFigureOut">
              <a:rPr lang="es-VE" smtClean="0"/>
              <a:t>17/6/2024</a:t>
            </a:fld>
            <a:endParaRPr lang="es-V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63F4417D-4D8C-E99D-755D-97395D24E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52A8A52-45AA-DFBC-951B-F841BFAEB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69DB-840D-443B-ABB8-DFBC52DA58F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542275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E49DAF1-BF41-1E04-39FF-E16AE0A45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1D4D60F7-D99A-D6A6-28B0-56B18F1932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AFC7B75D-BFDE-9BD7-EDEF-E1D4C00C39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4061E6B4-C21A-625F-253A-592281462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A53A7-B093-4994-9473-5B308E72F455}" type="datetimeFigureOut">
              <a:rPr lang="es-VE" smtClean="0"/>
              <a:t>17/6/2024</a:t>
            </a:fld>
            <a:endParaRPr lang="es-V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F866B77A-0C81-F91C-9981-8BAAE7F03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D22146A2-3A40-6046-FDE2-6955AC5CD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69DB-840D-443B-ABB8-DFBC52DA58F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484851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A44C6B9-60BE-B4D2-BE2A-C514F04E7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67333E0B-B087-E6FB-0C03-F92E1E4885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4275F732-4E60-7D3E-A781-B41CEA388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B38154DD-DE17-377B-2B6B-EFF54724D4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D23F008F-953E-D454-B2B5-8F86DC0DA5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7E7236F4-5D0F-2A27-6632-1B4B9A68F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A53A7-B093-4994-9473-5B308E72F455}" type="datetimeFigureOut">
              <a:rPr lang="es-VE" smtClean="0"/>
              <a:t>17/6/2024</a:t>
            </a:fld>
            <a:endParaRPr lang="es-VE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56045024-5ACA-D004-0794-ACEBDA20B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8B0EBAAC-19CF-6F85-FC51-C5B5E31F1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69DB-840D-443B-ABB8-DFBC52DA58F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671217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0E571CA-B442-D877-BF8C-CED5D3228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FF63D171-DC60-8ECE-EE90-BB8F2EA86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A53A7-B093-4994-9473-5B308E72F455}" type="datetimeFigureOut">
              <a:rPr lang="es-VE" smtClean="0"/>
              <a:t>17/6/2024</a:t>
            </a:fld>
            <a:endParaRPr lang="es-V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DB77AA39-DFAB-735E-CD0D-330141EB3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B04369E9-058C-CE8D-77FB-F1F2DAAB5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69DB-840D-443B-ABB8-DFBC52DA58F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396379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5FE773EB-5C96-32BC-6172-8B8CE0636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A53A7-B093-4994-9473-5B308E72F455}" type="datetimeFigureOut">
              <a:rPr lang="es-VE" smtClean="0"/>
              <a:t>17/6/2024</a:t>
            </a:fld>
            <a:endParaRPr lang="es-V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72819895-8F09-3D35-7021-7780B4414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0748AB69-0D9B-3E77-E0E0-61470266C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69DB-840D-443B-ABB8-DFBC52DA58F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4071381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F502FCC-A2C2-DC7B-1B78-C26C7FC1C9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140DCBF2-5868-BD5E-CC34-87D9AD4EB9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70692AC6-3E57-1646-86B3-CE6EDC2E66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D8415FE3-2BF6-C5E7-45B8-567347904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A53A7-B093-4994-9473-5B308E72F455}" type="datetimeFigureOut">
              <a:rPr lang="es-VE" smtClean="0"/>
              <a:t>17/6/2024</a:t>
            </a:fld>
            <a:endParaRPr lang="es-V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D24DC9FF-D3C0-1443-7B4F-BAE0FD965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61719EB3-0926-D1CF-3D2B-E24D3042C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69DB-840D-443B-ABB8-DFBC52DA58F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888217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5ADACF7-CCB3-9D7A-C9B5-97C3BFD49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F6AE4C7E-CF01-9C92-E0A6-29368DCA7D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V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DC1A7314-362F-99C4-A759-23C4D3DCC4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168B4C93-8542-09F2-6D65-1B4DAC8FA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A53A7-B093-4994-9473-5B308E72F455}" type="datetimeFigureOut">
              <a:rPr lang="es-VE" smtClean="0"/>
              <a:t>17/6/2024</a:t>
            </a:fld>
            <a:endParaRPr lang="es-V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0601710A-BBE7-A664-C75F-8811B5111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DD65A8A9-0784-30C3-10F8-DC64CFAC2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69DB-840D-443B-ABB8-DFBC52DA58F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615204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646C7D93-8D55-E70E-6328-AA87D5144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8C95B1A8-B640-CA8A-FBC0-EDE6C3D66C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8DE6D3D1-BF62-AFC1-7BAF-DAE9562A84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A53A7-B093-4994-9473-5B308E72F455}" type="datetimeFigureOut">
              <a:rPr lang="es-VE" smtClean="0"/>
              <a:t>17/6/2024</a:t>
            </a:fld>
            <a:endParaRPr lang="es-V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B009D468-EEB5-9A0F-3668-63ECCC762D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2634F505-ADF2-190B-CDBE-86A6AB70A9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869DB-840D-443B-ABB8-DFBC52DA58F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538672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V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8AA63-0A88-474B-AA41-15F7B60FEFC4}" type="datetimeFigureOut">
              <a:rPr lang="es-ES" smtClean="0"/>
              <a:pPr/>
              <a:t>17/06/2024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57556-FF96-44B3-865B-FD65AABD8A4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3655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Imagen relacionad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8969205" y="1429601"/>
            <a:ext cx="1146560" cy="1268535"/>
          </a:xfrm>
          <a:prstGeom prst="rect">
            <a:avLst/>
          </a:prstGeom>
          <a:noFill/>
          <a:effectLst>
            <a:softEdge rad="63500"/>
          </a:effectLst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5150" y="4272675"/>
            <a:ext cx="2372725" cy="1458024"/>
          </a:xfrm>
          <a:prstGeom prst="rect">
            <a:avLst/>
          </a:prstGeom>
        </p:spPr>
      </p:pic>
      <p:sp>
        <p:nvSpPr>
          <p:cNvPr id="3" name="Marcador de número de diapositiva 2"/>
          <p:cNvSpPr>
            <a:spLocks noGrp="1"/>
          </p:cNvSpPr>
          <p:nvPr>
            <p:ph type="sldNum" sz="quarter" idx="21"/>
          </p:nvPr>
        </p:nvSpPr>
        <p:spPr>
          <a:xfrm>
            <a:off x="11394018" y="6559813"/>
            <a:ext cx="797983" cy="366184"/>
          </a:xfrm>
        </p:spPr>
        <p:txBody>
          <a:bodyPr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  <a:defRPr/>
            </a:pPr>
            <a:fld id="{EF990000-17EE-F441-9049-1F826D17F155}" type="slidenum">
              <a:rPr lang="en-US" altLang="en-US" sz="1333"/>
              <a:pPr defTabSz="1219170"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altLang="en-US" sz="1333" dirty="0"/>
          </a:p>
        </p:txBody>
      </p:sp>
      <p:sp>
        <p:nvSpPr>
          <p:cNvPr id="14" name="Rectángulo 13"/>
          <p:cNvSpPr/>
          <p:nvPr/>
        </p:nvSpPr>
        <p:spPr>
          <a:xfrm>
            <a:off x="5819225" y="444365"/>
            <a:ext cx="1032398" cy="6669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219170"/>
            <a:r>
              <a:rPr lang="es-VE" sz="1867" b="1" dirty="0">
                <a:solidFill>
                  <a:srgbClr val="00B050"/>
                </a:solidFill>
                <a:latin typeface="Calibri"/>
              </a:rPr>
              <a:t>Cliente</a:t>
            </a:r>
          </a:p>
          <a:p>
            <a:pPr algn="ctr" defTabSz="1219170"/>
            <a:r>
              <a:rPr lang="es-VE" sz="1867" b="1" dirty="0">
                <a:solidFill>
                  <a:srgbClr val="00B050"/>
                </a:solidFill>
                <a:latin typeface="Calibri"/>
              </a:rPr>
              <a:t>Paciente</a:t>
            </a:r>
            <a:endParaRPr lang="en-US" sz="1867" b="1" dirty="0">
              <a:solidFill>
                <a:srgbClr val="00B050"/>
              </a:solidFill>
              <a:latin typeface="Calibri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1736289" y="634833"/>
            <a:ext cx="1765868" cy="5027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170">
              <a:defRPr/>
            </a:pPr>
            <a:r>
              <a:rPr lang="es-VE" sz="2667" u="sng" dirty="0">
                <a:solidFill>
                  <a:srgbClr val="1F497D"/>
                </a:solidFill>
                <a:latin typeface="Calibri"/>
              </a:rPr>
              <a:t> Tradicional</a:t>
            </a:r>
          </a:p>
        </p:txBody>
      </p:sp>
      <p:grpSp>
        <p:nvGrpSpPr>
          <p:cNvPr id="6" name="Grupo 7"/>
          <p:cNvGrpSpPr/>
          <p:nvPr/>
        </p:nvGrpSpPr>
        <p:grpSpPr>
          <a:xfrm>
            <a:off x="303353" y="6287375"/>
            <a:ext cx="5452485" cy="708751"/>
            <a:chOff x="222199" y="2813345"/>
            <a:chExt cx="4089364" cy="531563"/>
          </a:xfrm>
        </p:grpSpPr>
        <p:sp>
          <p:nvSpPr>
            <p:cNvPr id="137" name="Rectángulo 136">
              <a:extLst>
                <a:ext uri="{FF2B5EF4-FFF2-40B4-BE49-F238E27FC236}">
                  <a16:creationId xmlns:a16="http://schemas.microsoft.com/office/drawing/2014/main" xmlns="" id="{DE4564F9-932C-4958-9EFB-4BDC7BCD331B}"/>
                </a:ext>
              </a:extLst>
            </p:cNvPr>
            <p:cNvSpPr/>
            <p:nvPr/>
          </p:nvSpPr>
          <p:spPr>
            <a:xfrm>
              <a:off x="351979" y="2813993"/>
              <a:ext cx="641041" cy="53091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121917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s-VE" sz="2000" dirty="0">
                  <a:solidFill>
                    <a:srgbClr val="1F497D"/>
                  </a:solidFill>
                  <a:latin typeface="Arial" charset="0"/>
                </a:rPr>
                <a:t>Costo</a:t>
              </a:r>
            </a:p>
            <a:p>
              <a:pPr defTabSz="121917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 sz="2000" dirty="0">
                <a:solidFill>
                  <a:srgbClr val="1F497D"/>
                </a:solidFill>
                <a:latin typeface="Arial" charset="0"/>
              </a:endParaRPr>
            </a:p>
          </p:txBody>
        </p:sp>
        <p:grpSp>
          <p:nvGrpSpPr>
            <p:cNvPr id="8" name="Grupo 5"/>
            <p:cNvGrpSpPr/>
            <p:nvPr/>
          </p:nvGrpSpPr>
          <p:grpSpPr>
            <a:xfrm>
              <a:off x="222199" y="2813345"/>
              <a:ext cx="4089364" cy="327131"/>
              <a:chOff x="202032" y="4663934"/>
              <a:chExt cx="4089364" cy="327131"/>
            </a:xfrm>
          </p:grpSpPr>
          <p:sp>
            <p:nvSpPr>
              <p:cNvPr id="139" name="Rectángulo 138"/>
              <p:cNvSpPr/>
              <p:nvPr/>
            </p:nvSpPr>
            <p:spPr>
              <a:xfrm>
                <a:off x="2986712" y="4689364"/>
                <a:ext cx="1304684" cy="3000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defTabSz="121917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s-VE" sz="2000" dirty="0">
                    <a:solidFill>
                      <a:srgbClr val="1F497D"/>
                    </a:solidFill>
                    <a:latin typeface="Arial" charset="0"/>
                  </a:rPr>
                  <a:t>Productividad</a:t>
                </a:r>
                <a:endParaRPr lang="es-PE" sz="2000" dirty="0">
                  <a:solidFill>
                    <a:srgbClr val="1F497D"/>
                  </a:solidFill>
                  <a:latin typeface="Arial" charset="0"/>
                </a:endParaRPr>
              </a:p>
            </p:txBody>
          </p:sp>
          <p:sp>
            <p:nvSpPr>
              <p:cNvPr id="106" name="Flecha: hacia arriba 122">
                <a:extLst>
                  <a:ext uri="{FF2B5EF4-FFF2-40B4-BE49-F238E27FC236}">
                    <a16:creationId xmlns:a16="http://schemas.microsoft.com/office/drawing/2014/main" xmlns="" id="{A019892B-0912-4BA7-9DC6-6E87CE6E8533}"/>
                  </a:ext>
                </a:extLst>
              </p:cNvPr>
              <p:cNvSpPr/>
              <p:nvPr/>
            </p:nvSpPr>
            <p:spPr>
              <a:xfrm>
                <a:off x="202032" y="4726048"/>
                <a:ext cx="154031" cy="198939"/>
              </a:xfrm>
              <a:prstGeom prst="upArrow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1917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s-PE" sz="2000">
                  <a:solidFill>
                    <a:prstClr val="white"/>
                  </a:solidFill>
                  <a:latin typeface="DINPro"/>
                </a:endParaRPr>
              </a:p>
            </p:txBody>
          </p:sp>
          <p:sp>
            <p:nvSpPr>
              <p:cNvPr id="110" name="Flecha: hacia arriba 121">
                <a:extLst>
                  <a:ext uri="{FF2B5EF4-FFF2-40B4-BE49-F238E27FC236}">
                    <a16:creationId xmlns:a16="http://schemas.microsoft.com/office/drawing/2014/main" xmlns="" id="{29508B28-76CA-40C4-B279-BF8B1BF1F624}"/>
                  </a:ext>
                </a:extLst>
              </p:cNvPr>
              <p:cNvSpPr/>
              <p:nvPr/>
            </p:nvSpPr>
            <p:spPr>
              <a:xfrm rot="10800000">
                <a:off x="1866060" y="4726047"/>
                <a:ext cx="154762" cy="198939"/>
              </a:xfrm>
              <a:prstGeom prst="upArrow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1917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s-PE" sz="2000">
                  <a:solidFill>
                    <a:prstClr val="white"/>
                  </a:solidFill>
                  <a:latin typeface="DINPro"/>
                </a:endParaRPr>
              </a:p>
            </p:txBody>
          </p:sp>
          <p:sp>
            <p:nvSpPr>
              <p:cNvPr id="7" name="Rectángulo 6"/>
              <p:cNvSpPr/>
              <p:nvPr/>
            </p:nvSpPr>
            <p:spPr>
              <a:xfrm>
                <a:off x="1099249" y="4663934"/>
                <a:ext cx="728806" cy="3000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defTabSz="1219170">
                  <a:defRPr/>
                </a:pPr>
                <a:r>
                  <a:rPr lang="es-VE" sz="2000" dirty="0">
                    <a:solidFill>
                      <a:srgbClr val="1F497D"/>
                    </a:solidFill>
                    <a:latin typeface="Calibri"/>
                  </a:rPr>
                  <a:t>Tiempo</a:t>
                </a:r>
              </a:p>
            </p:txBody>
          </p:sp>
          <p:sp>
            <p:nvSpPr>
              <p:cNvPr id="16" name="Rectángulo 15"/>
              <p:cNvSpPr/>
              <p:nvPr/>
            </p:nvSpPr>
            <p:spPr>
              <a:xfrm>
                <a:off x="1994319" y="4690982"/>
                <a:ext cx="716783" cy="3000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defTabSz="1219170"/>
                <a:r>
                  <a:rPr lang="es-VE" sz="2000" dirty="0">
                    <a:solidFill>
                      <a:srgbClr val="1F497D"/>
                    </a:solidFill>
                    <a:latin typeface="Calibri"/>
                  </a:rPr>
                  <a:t>Calidad</a:t>
                </a:r>
                <a:endParaRPr lang="en-US" sz="2000" dirty="0">
                  <a:solidFill>
                    <a:srgbClr val="1F497D"/>
                  </a:solidFill>
                  <a:latin typeface="Calibri"/>
                </a:endParaRPr>
              </a:p>
            </p:txBody>
          </p:sp>
          <p:sp>
            <p:nvSpPr>
              <p:cNvPr id="75" name="Flecha: hacia arriba 122">
                <a:extLst>
                  <a:ext uri="{FF2B5EF4-FFF2-40B4-BE49-F238E27FC236}">
                    <a16:creationId xmlns:a16="http://schemas.microsoft.com/office/drawing/2014/main" xmlns="" id="{A019892B-0912-4BA7-9DC6-6E87CE6E8533}"/>
                  </a:ext>
                </a:extLst>
              </p:cNvPr>
              <p:cNvSpPr/>
              <p:nvPr/>
            </p:nvSpPr>
            <p:spPr>
              <a:xfrm>
                <a:off x="995730" y="4705823"/>
                <a:ext cx="154031" cy="198939"/>
              </a:xfrm>
              <a:prstGeom prst="upArrow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1917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s-PE" sz="2000">
                  <a:solidFill>
                    <a:prstClr val="white"/>
                  </a:solidFill>
                  <a:latin typeface="DINPro"/>
                </a:endParaRPr>
              </a:p>
            </p:txBody>
          </p:sp>
          <p:sp>
            <p:nvSpPr>
              <p:cNvPr id="76" name="Flecha: hacia arriba 121">
                <a:extLst>
                  <a:ext uri="{FF2B5EF4-FFF2-40B4-BE49-F238E27FC236}">
                    <a16:creationId xmlns:a16="http://schemas.microsoft.com/office/drawing/2014/main" xmlns="" id="{29508B28-76CA-40C4-B279-BF8B1BF1F624}"/>
                  </a:ext>
                </a:extLst>
              </p:cNvPr>
              <p:cNvSpPr/>
              <p:nvPr/>
            </p:nvSpPr>
            <p:spPr>
              <a:xfrm rot="10800000">
                <a:off x="2831950" y="4751478"/>
                <a:ext cx="154762" cy="198939"/>
              </a:xfrm>
              <a:prstGeom prst="upArrow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1917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s-PE" sz="2000">
                  <a:solidFill>
                    <a:prstClr val="white"/>
                  </a:solidFill>
                  <a:latin typeface="DINPro"/>
                </a:endParaRPr>
              </a:p>
            </p:txBody>
          </p:sp>
        </p:grpSp>
      </p:grpSp>
      <p:grpSp>
        <p:nvGrpSpPr>
          <p:cNvPr id="9" name="Grupo 8"/>
          <p:cNvGrpSpPr/>
          <p:nvPr/>
        </p:nvGrpSpPr>
        <p:grpSpPr>
          <a:xfrm>
            <a:off x="6748964" y="6222487"/>
            <a:ext cx="5247111" cy="436174"/>
            <a:chOff x="5017661" y="4666404"/>
            <a:chExt cx="3935333" cy="327131"/>
          </a:xfrm>
        </p:grpSpPr>
        <p:sp>
          <p:nvSpPr>
            <p:cNvPr id="77" name="Rectángulo 76"/>
            <p:cNvSpPr/>
            <p:nvPr/>
          </p:nvSpPr>
          <p:spPr>
            <a:xfrm>
              <a:off x="7648310" y="4686272"/>
              <a:ext cx="1304684" cy="30008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121917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s-VE" sz="2000" dirty="0">
                  <a:solidFill>
                    <a:srgbClr val="1F497D"/>
                  </a:solidFill>
                  <a:latin typeface="Arial" charset="0"/>
                </a:rPr>
                <a:t>Productividad</a:t>
              </a:r>
              <a:endParaRPr lang="es-PE" sz="2000" dirty="0">
                <a:solidFill>
                  <a:srgbClr val="1F497D"/>
                </a:solidFill>
                <a:latin typeface="Arial" charset="0"/>
              </a:endParaRPr>
            </a:p>
          </p:txBody>
        </p:sp>
        <p:sp>
          <p:nvSpPr>
            <p:cNvPr id="78" name="Flecha: hacia arriba 122">
              <a:extLst>
                <a:ext uri="{FF2B5EF4-FFF2-40B4-BE49-F238E27FC236}">
                  <a16:creationId xmlns:a16="http://schemas.microsoft.com/office/drawing/2014/main" xmlns="" id="{A019892B-0912-4BA7-9DC6-6E87CE6E8533}"/>
                </a:ext>
              </a:extLst>
            </p:cNvPr>
            <p:cNvSpPr/>
            <p:nvPr/>
          </p:nvSpPr>
          <p:spPr>
            <a:xfrm>
              <a:off x="7529104" y="4726047"/>
              <a:ext cx="154031" cy="198939"/>
            </a:xfrm>
            <a:prstGeom prst="upArrow">
              <a:avLst/>
            </a:prstGeom>
            <a:solidFill>
              <a:srgbClr val="00B05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 sz="2000">
                <a:solidFill>
                  <a:prstClr val="white"/>
                </a:solidFill>
                <a:latin typeface="DINPro"/>
              </a:endParaRPr>
            </a:p>
          </p:txBody>
        </p:sp>
        <p:sp>
          <p:nvSpPr>
            <p:cNvPr id="79" name="Flecha: hacia arriba 121">
              <a:extLst>
                <a:ext uri="{FF2B5EF4-FFF2-40B4-BE49-F238E27FC236}">
                  <a16:creationId xmlns:a16="http://schemas.microsoft.com/office/drawing/2014/main" xmlns="" id="{29508B28-76CA-40C4-B279-BF8B1BF1F624}"/>
                </a:ext>
              </a:extLst>
            </p:cNvPr>
            <p:cNvSpPr/>
            <p:nvPr/>
          </p:nvSpPr>
          <p:spPr>
            <a:xfrm rot="10800000">
              <a:off x="5017661" y="4738068"/>
              <a:ext cx="154762" cy="198939"/>
            </a:xfrm>
            <a:prstGeom prst="upArrow">
              <a:avLst/>
            </a:prstGeom>
            <a:solidFill>
              <a:srgbClr val="00B05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 sz="2000">
                <a:solidFill>
                  <a:prstClr val="white"/>
                </a:solidFill>
                <a:latin typeface="DINPro"/>
              </a:endParaRPr>
            </a:p>
          </p:txBody>
        </p:sp>
        <p:sp>
          <p:nvSpPr>
            <p:cNvPr id="80" name="Rectángulo 79"/>
            <p:cNvSpPr/>
            <p:nvPr/>
          </p:nvSpPr>
          <p:spPr>
            <a:xfrm>
              <a:off x="5838228" y="4666404"/>
              <a:ext cx="728806" cy="30008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1219170">
                <a:defRPr/>
              </a:pPr>
              <a:r>
                <a:rPr lang="es-VE" sz="2000" dirty="0">
                  <a:solidFill>
                    <a:srgbClr val="1F497D"/>
                  </a:solidFill>
                  <a:latin typeface="Calibri"/>
                </a:rPr>
                <a:t>Tiempo</a:t>
              </a:r>
            </a:p>
          </p:txBody>
        </p:sp>
        <p:sp>
          <p:nvSpPr>
            <p:cNvPr id="81" name="Rectángulo 80"/>
            <p:cNvSpPr/>
            <p:nvPr/>
          </p:nvSpPr>
          <p:spPr>
            <a:xfrm>
              <a:off x="6733298" y="4693452"/>
              <a:ext cx="716783" cy="30008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1219170"/>
              <a:r>
                <a:rPr lang="es-VE" sz="2000" dirty="0">
                  <a:solidFill>
                    <a:srgbClr val="1F497D"/>
                  </a:solidFill>
                  <a:latin typeface="Calibri"/>
                </a:rPr>
                <a:t>Calidad</a:t>
              </a:r>
              <a:endParaRPr lang="en-US" sz="2000" dirty="0">
                <a:solidFill>
                  <a:srgbClr val="1F497D"/>
                </a:solidFill>
                <a:latin typeface="Calibri"/>
              </a:endParaRPr>
            </a:p>
          </p:txBody>
        </p:sp>
        <p:sp>
          <p:nvSpPr>
            <p:cNvPr id="101" name="Flecha: hacia arriba 122">
              <a:extLst>
                <a:ext uri="{FF2B5EF4-FFF2-40B4-BE49-F238E27FC236}">
                  <a16:creationId xmlns:a16="http://schemas.microsoft.com/office/drawing/2014/main" xmlns="" id="{A019892B-0912-4BA7-9DC6-6E87CE6E8533}"/>
                </a:ext>
              </a:extLst>
            </p:cNvPr>
            <p:cNvSpPr/>
            <p:nvPr/>
          </p:nvSpPr>
          <p:spPr>
            <a:xfrm>
              <a:off x="6667096" y="4713026"/>
              <a:ext cx="154031" cy="198939"/>
            </a:xfrm>
            <a:prstGeom prst="upArrow">
              <a:avLst/>
            </a:prstGeom>
            <a:solidFill>
              <a:srgbClr val="00B05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 sz="2000">
                <a:solidFill>
                  <a:prstClr val="white"/>
                </a:solidFill>
                <a:latin typeface="DINPro"/>
              </a:endParaRPr>
            </a:p>
          </p:txBody>
        </p:sp>
        <p:sp>
          <p:nvSpPr>
            <p:cNvPr id="102" name="Flecha: hacia arriba 121">
              <a:extLst>
                <a:ext uri="{FF2B5EF4-FFF2-40B4-BE49-F238E27FC236}">
                  <a16:creationId xmlns:a16="http://schemas.microsoft.com/office/drawing/2014/main" xmlns="" id="{29508B28-76CA-40C4-B279-BF8B1BF1F624}"/>
                </a:ext>
              </a:extLst>
            </p:cNvPr>
            <p:cNvSpPr/>
            <p:nvPr/>
          </p:nvSpPr>
          <p:spPr>
            <a:xfrm rot="10800000">
              <a:off x="5776296" y="4736735"/>
              <a:ext cx="154762" cy="198939"/>
            </a:xfrm>
            <a:prstGeom prst="upArrow">
              <a:avLst/>
            </a:prstGeom>
            <a:solidFill>
              <a:srgbClr val="00B05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 sz="2000">
                <a:solidFill>
                  <a:prstClr val="white"/>
                </a:solidFill>
                <a:latin typeface="DINPro"/>
              </a:endParaRPr>
            </a:p>
          </p:txBody>
        </p:sp>
        <p:sp>
          <p:nvSpPr>
            <p:cNvPr id="103" name="Rectángulo 102">
              <a:extLst>
                <a:ext uri="{FF2B5EF4-FFF2-40B4-BE49-F238E27FC236}">
                  <a16:creationId xmlns:a16="http://schemas.microsoft.com/office/drawing/2014/main" xmlns="" id="{DE4564F9-932C-4958-9EFB-4BDC7BCD331B}"/>
                </a:ext>
              </a:extLst>
            </p:cNvPr>
            <p:cNvSpPr/>
            <p:nvPr/>
          </p:nvSpPr>
          <p:spPr>
            <a:xfrm>
              <a:off x="5106068" y="4674622"/>
              <a:ext cx="641041" cy="30008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121917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s-VE" sz="2000" dirty="0">
                  <a:solidFill>
                    <a:srgbClr val="1F497D"/>
                  </a:solidFill>
                  <a:latin typeface="Arial" charset="0"/>
                </a:rPr>
                <a:t>Costo</a:t>
              </a:r>
              <a:endParaRPr lang="es-PE" sz="2000" dirty="0">
                <a:solidFill>
                  <a:srgbClr val="1F497D"/>
                </a:solidFill>
                <a:latin typeface="Arial" charset="0"/>
              </a:endParaRPr>
            </a:p>
          </p:txBody>
        </p:sp>
      </p:grpSp>
      <p:sp>
        <p:nvSpPr>
          <p:cNvPr id="108" name="Rectángulo 107">
            <a:extLst>
              <a:ext uri="{FF2B5EF4-FFF2-40B4-BE49-F238E27FC236}">
                <a16:creationId xmlns:a16="http://schemas.microsoft.com/office/drawing/2014/main" xmlns="" id="{DE4564F9-932C-4958-9EFB-4BDC7BCD331B}"/>
              </a:ext>
            </a:extLst>
          </p:cNvPr>
          <p:cNvSpPr/>
          <p:nvPr/>
        </p:nvSpPr>
        <p:spPr>
          <a:xfrm>
            <a:off x="9186593" y="4475414"/>
            <a:ext cx="2682786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80990" indent="-380990" defTabSz="1219170" fontAlgn="base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20000"/>
              <a:buFont typeface="Wingdings" panose="05000000000000000000" pitchFamily="2" charset="2"/>
              <a:buChar char="ü"/>
              <a:defRPr/>
            </a:pPr>
            <a:r>
              <a:rPr lang="es-VE" sz="1200" dirty="0">
                <a:solidFill>
                  <a:srgbClr val="1F497D"/>
                </a:solidFill>
                <a:latin typeface="Calibri"/>
              </a:rPr>
              <a:t>Experiencia del Cliente</a:t>
            </a:r>
          </a:p>
          <a:p>
            <a:pPr marL="380990" indent="-380990" defTabSz="1219170" fontAlgn="base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20000"/>
              <a:buFont typeface="Wingdings" panose="05000000000000000000" pitchFamily="2" charset="2"/>
              <a:buChar char="ü"/>
              <a:defRPr/>
            </a:pPr>
            <a:r>
              <a:rPr lang="es-VE" sz="1200" dirty="0">
                <a:solidFill>
                  <a:srgbClr val="1F497D"/>
                </a:solidFill>
                <a:latin typeface="Calibri"/>
              </a:rPr>
              <a:t>Modelo de negocio digital</a:t>
            </a:r>
          </a:p>
          <a:p>
            <a:pPr marL="380990" indent="-380990" defTabSz="1219170" fontAlgn="base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20000"/>
              <a:buFont typeface="Wingdings" panose="05000000000000000000" pitchFamily="2" charset="2"/>
              <a:buChar char="ü"/>
              <a:defRPr/>
            </a:pPr>
            <a:r>
              <a:rPr lang="es-VE" sz="1200" dirty="0">
                <a:solidFill>
                  <a:srgbClr val="1F497D"/>
                </a:solidFill>
                <a:latin typeface="Calibri"/>
              </a:rPr>
              <a:t>Servicios con ventaja competitiva </a:t>
            </a:r>
          </a:p>
          <a:p>
            <a:pPr marL="380990" indent="-380990" defTabSz="1219170" fontAlgn="base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20000"/>
              <a:buFont typeface="Wingdings" panose="05000000000000000000" pitchFamily="2" charset="2"/>
              <a:buChar char="ü"/>
              <a:defRPr/>
            </a:pPr>
            <a:r>
              <a:rPr lang="es-VE" sz="1200" dirty="0">
                <a:solidFill>
                  <a:srgbClr val="1F497D"/>
                </a:solidFill>
                <a:latin typeface="Calibri"/>
              </a:rPr>
              <a:t>Cultura de la innovación</a:t>
            </a:r>
          </a:p>
          <a:p>
            <a:pPr marL="380990" indent="-380990" defTabSz="1219170" fontAlgn="base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20000"/>
              <a:buFont typeface="Wingdings" panose="05000000000000000000" pitchFamily="2" charset="2"/>
              <a:buChar char="ü"/>
              <a:defRPr/>
            </a:pPr>
            <a:r>
              <a:rPr lang="es-VE" sz="1200" dirty="0">
                <a:solidFill>
                  <a:srgbClr val="1F497D"/>
                </a:solidFill>
                <a:latin typeface="Calibri"/>
              </a:rPr>
              <a:t>Toma de decisiones/información</a:t>
            </a:r>
          </a:p>
          <a:p>
            <a:pPr marL="380990" indent="-380990" defTabSz="1219170">
              <a:buClr>
                <a:srgbClr val="00B050"/>
              </a:buClr>
              <a:buSzPct val="120000"/>
              <a:buFont typeface="Wingdings" panose="05000000000000000000" pitchFamily="2" charset="2"/>
              <a:buChar char="ü"/>
              <a:defRPr/>
            </a:pPr>
            <a:r>
              <a:rPr lang="es-VE" sz="1200" dirty="0">
                <a:solidFill>
                  <a:srgbClr val="1F497D"/>
                </a:solidFill>
                <a:latin typeface="Calibri"/>
              </a:rPr>
              <a:t>Cultura de la colaboración</a:t>
            </a:r>
          </a:p>
          <a:p>
            <a:pPr marL="380990" indent="-380990" defTabSz="1219170" fontAlgn="base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20000"/>
              <a:buFont typeface="Wingdings" panose="05000000000000000000" pitchFamily="2" charset="2"/>
              <a:buChar char="ü"/>
              <a:defRPr/>
            </a:pPr>
            <a:r>
              <a:rPr lang="es-VE" sz="1200" dirty="0">
                <a:solidFill>
                  <a:srgbClr val="1F497D"/>
                </a:solidFill>
                <a:latin typeface="Calibri"/>
              </a:rPr>
              <a:t>Mejora apoyada con </a:t>
            </a:r>
            <a:r>
              <a:rPr lang="es-PE" sz="1200" dirty="0">
                <a:solidFill>
                  <a:srgbClr val="1F497D"/>
                </a:solidFill>
                <a:latin typeface="Calibri"/>
              </a:rPr>
              <a:t>Tecnología</a:t>
            </a:r>
          </a:p>
        </p:txBody>
      </p:sp>
      <p:sp>
        <p:nvSpPr>
          <p:cNvPr id="115" name="Rectángulo 114">
            <a:extLst>
              <a:ext uri="{FF2B5EF4-FFF2-40B4-BE49-F238E27FC236}">
                <a16:creationId xmlns:a16="http://schemas.microsoft.com/office/drawing/2014/main" xmlns="" id="{DE4564F9-932C-4958-9EFB-4BDC7BCD331B}"/>
              </a:ext>
            </a:extLst>
          </p:cNvPr>
          <p:cNvSpPr/>
          <p:nvPr/>
        </p:nvSpPr>
        <p:spPr>
          <a:xfrm>
            <a:off x="3337039" y="4345470"/>
            <a:ext cx="2537298" cy="15281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41294" indent="-241294" defTabSz="1219170" fontAlgn="base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Arial" panose="020B0604020202020204" pitchFamily="34" charset="0"/>
              <a:buChar char="X"/>
              <a:defRPr/>
            </a:pPr>
            <a:r>
              <a:rPr lang="es-VE" sz="1333" dirty="0">
                <a:solidFill>
                  <a:srgbClr val="1F497D"/>
                </a:solidFill>
                <a:latin typeface="Calibri"/>
              </a:rPr>
              <a:t>Gerentes</a:t>
            </a:r>
          </a:p>
          <a:p>
            <a:pPr marL="241294" indent="-241294" defTabSz="1219170" fontAlgn="base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Arial" panose="020B0604020202020204" pitchFamily="34" charset="0"/>
              <a:buChar char="X"/>
              <a:defRPr/>
            </a:pPr>
            <a:r>
              <a:rPr lang="es-VE" sz="1333" dirty="0">
                <a:solidFill>
                  <a:srgbClr val="1F497D"/>
                </a:solidFill>
                <a:latin typeface="Calibri"/>
              </a:rPr>
              <a:t>Silos funcionales</a:t>
            </a:r>
          </a:p>
          <a:p>
            <a:pPr marL="241294" indent="-241294" defTabSz="1219170">
              <a:buClr>
                <a:srgbClr val="FF0000"/>
              </a:buClr>
              <a:buFont typeface="Arial" panose="020B0604020202020204" pitchFamily="34" charset="0"/>
              <a:buChar char="X"/>
              <a:defRPr/>
            </a:pPr>
            <a:r>
              <a:rPr lang="es-VE" sz="1333" dirty="0">
                <a:solidFill>
                  <a:srgbClr val="1F497D"/>
                </a:solidFill>
                <a:latin typeface="Calibri"/>
              </a:rPr>
              <a:t>Zonas grises y confort</a:t>
            </a:r>
          </a:p>
          <a:p>
            <a:pPr marL="241294" indent="-241294" defTabSz="1219170" fontAlgn="base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Arial" panose="020B0604020202020204" pitchFamily="34" charset="0"/>
              <a:buChar char="X"/>
              <a:defRPr/>
            </a:pPr>
            <a:r>
              <a:rPr lang="es-VE" sz="1333" dirty="0">
                <a:solidFill>
                  <a:srgbClr val="1F497D"/>
                </a:solidFill>
                <a:latin typeface="Calibri"/>
              </a:rPr>
              <a:t>Resistencia al cambio</a:t>
            </a:r>
          </a:p>
          <a:p>
            <a:pPr marL="241294" indent="-241294" defTabSz="1219170" fontAlgn="base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Arial" panose="020B0604020202020204" pitchFamily="34" charset="0"/>
              <a:buChar char="X"/>
              <a:defRPr/>
            </a:pPr>
            <a:r>
              <a:rPr lang="es-VE" sz="1333" dirty="0">
                <a:solidFill>
                  <a:srgbClr val="1F497D"/>
                </a:solidFill>
                <a:latin typeface="Calibri"/>
              </a:rPr>
              <a:t>Delegación de responsabilidad</a:t>
            </a:r>
          </a:p>
          <a:p>
            <a:pPr marL="241294" indent="-241294" defTabSz="1219170" fontAlgn="base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Arial" panose="020B0604020202020204" pitchFamily="34" charset="0"/>
              <a:buChar char="X"/>
              <a:defRPr/>
            </a:pPr>
            <a:r>
              <a:rPr lang="es-VE" sz="1333" dirty="0">
                <a:solidFill>
                  <a:srgbClr val="1F497D"/>
                </a:solidFill>
                <a:latin typeface="Calibri"/>
              </a:rPr>
              <a:t>Cultura del señalamiento.</a:t>
            </a:r>
          </a:p>
          <a:p>
            <a:pPr marL="241294" indent="-241294" defTabSz="1219170" fontAlgn="base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Arial" panose="020B0604020202020204" pitchFamily="34" charset="0"/>
              <a:buChar char="X"/>
              <a:defRPr/>
            </a:pPr>
            <a:r>
              <a:rPr lang="es-PE" sz="1333" dirty="0">
                <a:solidFill>
                  <a:srgbClr val="1F497D"/>
                </a:solidFill>
                <a:latin typeface="Calibri"/>
              </a:rPr>
              <a:t>Seguimiento y control</a:t>
            </a:r>
          </a:p>
        </p:txBody>
      </p:sp>
      <p:sp>
        <p:nvSpPr>
          <p:cNvPr id="17" name="Flecha doblada 16"/>
          <p:cNvSpPr/>
          <p:nvPr/>
        </p:nvSpPr>
        <p:spPr>
          <a:xfrm>
            <a:off x="4669998" y="1111772"/>
            <a:ext cx="1131495" cy="300128"/>
          </a:xfrm>
          <a:prstGeom prst="bentArrow">
            <a:avLst>
              <a:gd name="adj1" fmla="val 51686"/>
              <a:gd name="adj2" fmla="val 50000"/>
              <a:gd name="adj3" fmla="val 50000"/>
              <a:gd name="adj4" fmla="val 43750"/>
            </a:avLst>
          </a:prstGeom>
          <a:solidFill>
            <a:srgbClr val="E39F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7" name="Rectángulo 126"/>
          <p:cNvSpPr/>
          <p:nvPr/>
        </p:nvSpPr>
        <p:spPr>
          <a:xfrm>
            <a:off x="8509466" y="556901"/>
            <a:ext cx="1140697" cy="5027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170">
              <a:defRPr/>
            </a:pPr>
            <a:r>
              <a:rPr lang="es-VE" sz="2667" u="sng" dirty="0">
                <a:solidFill>
                  <a:srgbClr val="1F497D"/>
                </a:solidFill>
                <a:latin typeface="Calibri"/>
              </a:rPr>
              <a:t> Digital</a:t>
            </a:r>
          </a:p>
        </p:txBody>
      </p:sp>
      <p:cxnSp>
        <p:nvCxnSpPr>
          <p:cNvPr id="19" name="Conector recto 18"/>
          <p:cNvCxnSpPr/>
          <p:nvPr/>
        </p:nvCxnSpPr>
        <p:spPr>
          <a:xfrm flipH="1">
            <a:off x="6324266" y="2062264"/>
            <a:ext cx="5199" cy="449754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ángulo 27"/>
          <p:cNvSpPr/>
          <p:nvPr/>
        </p:nvSpPr>
        <p:spPr>
          <a:xfrm>
            <a:off x="169221" y="3380004"/>
            <a:ext cx="5648055" cy="43697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r>
              <a:rPr lang="es-PE" sz="1333" b="1" dirty="0">
                <a:solidFill>
                  <a:srgbClr val="002060"/>
                </a:solidFill>
                <a:latin typeface="Calibri"/>
              </a:rPr>
              <a:t>5S    KAISEN    ISO    LEAN    SMED    BSC   SIX   SIGMA   EFQM</a:t>
            </a:r>
            <a:endParaRPr lang="en-US" sz="1333" b="1" dirty="0">
              <a:solidFill>
                <a:srgbClr val="002060"/>
              </a:solidFill>
              <a:latin typeface="Calibri"/>
            </a:endParaRPr>
          </a:p>
        </p:txBody>
      </p:sp>
      <p:sp>
        <p:nvSpPr>
          <p:cNvPr id="153" name="Content Placeholder 5"/>
          <p:cNvSpPr txBox="1">
            <a:spLocks/>
          </p:cNvSpPr>
          <p:nvPr/>
        </p:nvSpPr>
        <p:spPr>
          <a:xfrm>
            <a:off x="465525" y="159713"/>
            <a:ext cx="10969636" cy="472107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s-ES_tradnl" sz="2400" b="1" i="0" kern="1200" dirty="0">
                <a:solidFill>
                  <a:srgbClr val="1AB2CD"/>
                </a:solidFill>
                <a:latin typeface="DINPro Black" charset="0"/>
                <a:ea typeface="DINPro Black" charset="0"/>
                <a:cs typeface="DINPro Black" charset="0"/>
              </a:defRPr>
            </a:lvl1pPr>
          </a:lstStyle>
          <a:p>
            <a:pPr defTabSz="609585"/>
            <a:r>
              <a:rPr lang="es-VE" sz="1867" dirty="0">
                <a:latin typeface="Arial" panose="020B0604020202020204" pitchFamily="34" charset="0"/>
                <a:cs typeface="Arial" panose="020B0604020202020204" pitchFamily="34" charset="0"/>
              </a:rPr>
              <a:t>TRANSFORMACION DIGITAL: GMAX CLINIC, </a:t>
            </a:r>
            <a:r>
              <a:rPr lang="es-VE" sz="1100" dirty="0">
                <a:latin typeface="Arial" panose="020B0604020202020204" pitchFamily="34" charset="0"/>
                <a:cs typeface="Arial" panose="020B0604020202020204" pitchFamily="34" charset="0"/>
              </a:rPr>
              <a:t>Empresa prestadora de servicios en salud que nace en un marco DIGITIAL de trabajo.</a:t>
            </a:r>
            <a:endParaRPr lang="es-VE" sz="1867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706288" y="3067483"/>
            <a:ext cx="5313345" cy="923184"/>
          </a:xfrm>
          <a:prstGeom prst="rect">
            <a:avLst/>
          </a:prstGeom>
        </p:spPr>
      </p:pic>
      <p:sp>
        <p:nvSpPr>
          <p:cNvPr id="129" name="Flecha doblada 128"/>
          <p:cNvSpPr/>
          <p:nvPr/>
        </p:nvSpPr>
        <p:spPr>
          <a:xfrm flipH="1">
            <a:off x="6986569" y="1137208"/>
            <a:ext cx="1091975" cy="300128"/>
          </a:xfrm>
          <a:prstGeom prst="bentArrow">
            <a:avLst>
              <a:gd name="adj1" fmla="val 51686"/>
              <a:gd name="adj2" fmla="val 50000"/>
              <a:gd name="adj3" fmla="val 50000"/>
              <a:gd name="adj4" fmla="val 43750"/>
            </a:avLst>
          </a:prstGeom>
          <a:solidFill>
            <a:srgbClr val="E39F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13" name="Conector recto 12"/>
          <p:cNvCxnSpPr/>
          <p:nvPr/>
        </p:nvCxnSpPr>
        <p:spPr>
          <a:xfrm>
            <a:off x="290316" y="4194635"/>
            <a:ext cx="5603661" cy="699"/>
          </a:xfrm>
          <a:prstGeom prst="line">
            <a:avLst/>
          </a:prstGeom>
          <a:ln w="3175"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57"/>
          <p:cNvCxnSpPr/>
          <p:nvPr/>
        </p:nvCxnSpPr>
        <p:spPr>
          <a:xfrm>
            <a:off x="6473530" y="4178691"/>
            <a:ext cx="5365385" cy="15944"/>
          </a:xfrm>
          <a:prstGeom prst="line">
            <a:avLst/>
          </a:prstGeom>
          <a:ln w="3175"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CuadroTexto 19"/>
          <p:cNvSpPr txBox="1"/>
          <p:nvPr/>
        </p:nvSpPr>
        <p:spPr>
          <a:xfrm>
            <a:off x="32139" y="4250624"/>
            <a:ext cx="1702933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/>
            <a:r>
              <a:rPr lang="x-none" sz="1333" b="1" dirty="0">
                <a:solidFill>
                  <a:prstClr val="black"/>
                </a:solidFill>
                <a:latin typeface="Calibri"/>
              </a:rPr>
              <a:t>ORGANIZACIÓN</a:t>
            </a:r>
          </a:p>
        </p:txBody>
      </p:sp>
      <p:sp>
        <p:nvSpPr>
          <p:cNvPr id="62" name="CuadroTexto 61"/>
          <p:cNvSpPr txBox="1"/>
          <p:nvPr/>
        </p:nvSpPr>
        <p:spPr>
          <a:xfrm>
            <a:off x="6503494" y="4202893"/>
            <a:ext cx="1702933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/>
            <a:r>
              <a:rPr lang="x-none" sz="1333" b="1" dirty="0">
                <a:solidFill>
                  <a:prstClr val="black"/>
                </a:solidFill>
                <a:latin typeface="Calibri"/>
              </a:rPr>
              <a:t>ORGANIZACIÓN</a:t>
            </a:r>
          </a:p>
        </p:txBody>
      </p:sp>
      <p:pic>
        <p:nvPicPr>
          <p:cNvPr id="15" name="Imagen 14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454330" y="4475413"/>
            <a:ext cx="2814540" cy="1211939"/>
          </a:xfrm>
          <a:prstGeom prst="rect">
            <a:avLst/>
          </a:prstGeom>
        </p:spPr>
      </p:pic>
      <p:sp>
        <p:nvSpPr>
          <p:cNvPr id="49" name="Flecha curvada hacia abajo 48"/>
          <p:cNvSpPr/>
          <p:nvPr/>
        </p:nvSpPr>
        <p:spPr>
          <a:xfrm>
            <a:off x="5852729" y="3350936"/>
            <a:ext cx="782612" cy="291664"/>
          </a:xfrm>
          <a:prstGeom prst="curved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CuadroTexto 49"/>
          <p:cNvSpPr txBox="1"/>
          <p:nvPr/>
        </p:nvSpPr>
        <p:spPr>
          <a:xfrm>
            <a:off x="1811380" y="5640964"/>
            <a:ext cx="723291" cy="2974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defTabSz="1219170"/>
            <a:r>
              <a:rPr lang="es-PE" sz="1333" b="1" dirty="0">
                <a:solidFill>
                  <a:prstClr val="black"/>
                </a:solidFill>
                <a:latin typeface="Calibri"/>
              </a:rPr>
              <a:t>Lenta </a:t>
            </a:r>
            <a:endParaRPr lang="en-US" sz="1333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CuadroTexto 50"/>
          <p:cNvSpPr txBox="1"/>
          <p:nvPr/>
        </p:nvSpPr>
        <p:spPr>
          <a:xfrm>
            <a:off x="7752733" y="5595044"/>
            <a:ext cx="723291" cy="2974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defTabSz="1219170"/>
            <a:r>
              <a:rPr lang="es-PE" sz="1333" b="1" dirty="0">
                <a:solidFill>
                  <a:prstClr val="black"/>
                </a:solidFill>
                <a:latin typeface="Calibri"/>
              </a:rPr>
              <a:t>Ágil</a:t>
            </a:r>
            <a:endParaRPr lang="en-US" sz="1333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3" name="Flecha curvada hacia abajo 52"/>
          <p:cNvSpPr/>
          <p:nvPr/>
        </p:nvSpPr>
        <p:spPr>
          <a:xfrm>
            <a:off x="5787789" y="4369853"/>
            <a:ext cx="782612" cy="267009"/>
          </a:xfrm>
          <a:prstGeom prst="curved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54" name="Conector recto 53"/>
          <p:cNvCxnSpPr/>
          <p:nvPr/>
        </p:nvCxnSpPr>
        <p:spPr>
          <a:xfrm>
            <a:off x="195411" y="5991423"/>
            <a:ext cx="6146235" cy="17696"/>
          </a:xfrm>
          <a:prstGeom prst="line">
            <a:avLst/>
          </a:prstGeom>
          <a:ln w="3175"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54"/>
          <p:cNvCxnSpPr/>
          <p:nvPr/>
        </p:nvCxnSpPr>
        <p:spPr>
          <a:xfrm>
            <a:off x="6415971" y="6000575"/>
            <a:ext cx="5603661" cy="699"/>
          </a:xfrm>
          <a:prstGeom prst="line">
            <a:avLst/>
          </a:prstGeom>
          <a:ln w="3175"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CuadroTexto 51"/>
          <p:cNvSpPr txBox="1"/>
          <p:nvPr/>
        </p:nvSpPr>
        <p:spPr>
          <a:xfrm>
            <a:off x="109321" y="6031245"/>
            <a:ext cx="1317976" cy="2974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defTabSz="1219170"/>
            <a:r>
              <a:rPr lang="x-none" sz="1333" b="1" dirty="0">
                <a:solidFill>
                  <a:prstClr val="black"/>
                </a:solidFill>
                <a:latin typeface="Calibri"/>
              </a:rPr>
              <a:t>BENEFICIOS</a:t>
            </a:r>
          </a:p>
        </p:txBody>
      </p:sp>
      <p:pic>
        <p:nvPicPr>
          <p:cNvPr id="12290" name="Picture 2" descr="Imagen relacionada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45826" y="1092498"/>
            <a:ext cx="1175877" cy="1175877"/>
          </a:xfrm>
          <a:prstGeom prst="rect">
            <a:avLst/>
          </a:prstGeom>
          <a:noFill/>
        </p:spPr>
      </p:pic>
      <p:pic>
        <p:nvPicPr>
          <p:cNvPr id="12296" name="Picture 8" descr="Resultado de imagen para procesos organizacionales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24150" y="1212363"/>
            <a:ext cx="3305084" cy="2065677"/>
          </a:xfrm>
          <a:prstGeom prst="rect">
            <a:avLst/>
          </a:prstGeom>
          <a:noFill/>
        </p:spPr>
      </p:pic>
      <p:pic>
        <p:nvPicPr>
          <p:cNvPr id="12294" name="Picture 6" descr="Imagen relacionada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193013" y="1824624"/>
            <a:ext cx="1779064" cy="100208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2298" name="AutoShape 10" descr="Resultado de imagen para resultados estadisticos en salud"/>
          <p:cNvSpPr>
            <a:spLocks noChangeAspect="1" noChangeArrowheads="1"/>
          </p:cNvSpPr>
          <p:nvPr/>
        </p:nvSpPr>
        <p:spPr bwMode="auto">
          <a:xfrm>
            <a:off x="207433" y="-192617"/>
            <a:ext cx="406400" cy="406401"/>
          </a:xfrm>
          <a:prstGeom prst="rect">
            <a:avLst/>
          </a:prstGeom>
          <a:noFill/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s-ES" sz="240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2300" name="Picture 12" descr="Resultado de imagen para resultados estadisticos en salud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0350344" y="2230039"/>
            <a:ext cx="1233377" cy="774347"/>
          </a:xfrm>
          <a:prstGeom prst="rect">
            <a:avLst/>
          </a:prstGeom>
          <a:noFill/>
        </p:spPr>
      </p:pic>
      <p:sp>
        <p:nvSpPr>
          <p:cNvPr id="12302" name="AutoShape 14" descr="Imagen relacionada"/>
          <p:cNvSpPr>
            <a:spLocks noChangeAspect="1" noChangeArrowheads="1"/>
          </p:cNvSpPr>
          <p:nvPr/>
        </p:nvSpPr>
        <p:spPr bwMode="auto">
          <a:xfrm>
            <a:off x="207433" y="-192617"/>
            <a:ext cx="406400" cy="406401"/>
          </a:xfrm>
          <a:prstGeom prst="rect">
            <a:avLst/>
          </a:prstGeom>
          <a:noFill/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s-ES" sz="24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304" name="AutoShape 16" descr="Imagen relacionada"/>
          <p:cNvSpPr>
            <a:spLocks noChangeAspect="1" noChangeArrowheads="1"/>
          </p:cNvSpPr>
          <p:nvPr/>
        </p:nvSpPr>
        <p:spPr bwMode="auto">
          <a:xfrm>
            <a:off x="207433" y="-192617"/>
            <a:ext cx="406400" cy="406401"/>
          </a:xfrm>
          <a:prstGeom prst="rect">
            <a:avLst/>
          </a:prstGeom>
          <a:noFill/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s-ES" sz="24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306" name="AutoShape 18" descr="Una foto ilustrativa de cÃ³mo se podrÃ­a ver una Historia ClÃ­nica ElectrÃ³nica | Imagen: Intersog.com"/>
          <p:cNvSpPr>
            <a:spLocks noChangeAspect="1" noChangeArrowheads="1"/>
          </p:cNvSpPr>
          <p:nvPr/>
        </p:nvSpPr>
        <p:spPr bwMode="auto">
          <a:xfrm>
            <a:off x="207433" y="-192617"/>
            <a:ext cx="406400" cy="406401"/>
          </a:xfrm>
          <a:prstGeom prst="rect">
            <a:avLst/>
          </a:prstGeom>
          <a:noFill/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s-ES" sz="240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2310" name="Picture 22" descr="Resultado de imagen para historia clÃ­nica digital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0018544" y="1097511"/>
            <a:ext cx="1850833" cy="1041840"/>
          </a:xfrm>
          <a:prstGeom prst="rect">
            <a:avLst/>
          </a:prstGeom>
          <a:noFill/>
          <a:effectLst>
            <a:softEdge rad="63500"/>
          </a:effectLst>
        </p:spPr>
      </p:pic>
      <p:pic>
        <p:nvPicPr>
          <p:cNvPr id="5" name="Picture 2" descr="Imagen relacionada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810000" y="1684868"/>
            <a:ext cx="1807632" cy="1274521"/>
          </a:xfrm>
          <a:prstGeom prst="rect">
            <a:avLst/>
          </a:prstGeom>
          <a:noFill/>
          <a:effectLst>
            <a:softEdge rad="63500"/>
          </a:effectLst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B8451EDE-DB32-9529-03C0-12F7134AC289}"/>
              </a:ext>
            </a:extLst>
          </p:cNvPr>
          <p:cNvSpPr txBox="1"/>
          <p:nvPr/>
        </p:nvSpPr>
        <p:spPr>
          <a:xfrm>
            <a:off x="10115765" y="6636797"/>
            <a:ext cx="184778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000" b="1" dirty="0"/>
              <a:t>Por </a:t>
            </a:r>
            <a:r>
              <a:rPr lang="es-ES" sz="1000" b="1" dirty="0" err="1"/>
              <a:t>SisVase</a:t>
            </a:r>
            <a:r>
              <a:rPr lang="es-ES" sz="1000" b="1" dirty="0"/>
              <a:t> – Adolfo Monsalve</a:t>
            </a:r>
            <a:endParaRPr lang="es-VE" sz="1000" b="1" dirty="0"/>
          </a:p>
        </p:txBody>
      </p:sp>
    </p:spTree>
    <p:extLst>
      <p:ext uri="{BB962C8B-B14F-4D97-AF65-F5344CB8AC3E}">
        <p14:creationId xmlns:p14="http://schemas.microsoft.com/office/powerpoint/2010/main" val="2675149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xmlns="" id="{AD8955B0-4F4B-1D94-21B0-CB59EEE0D280}"/>
              </a:ext>
            </a:extLst>
          </p:cNvPr>
          <p:cNvSpPr/>
          <p:nvPr/>
        </p:nvSpPr>
        <p:spPr>
          <a:xfrm>
            <a:off x="5348843" y="329783"/>
            <a:ext cx="1538573" cy="499862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Junta Directiva</a:t>
            </a:r>
            <a:endParaRPr kumimoji="0" lang="es-VE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xmlns="" id="{CFA8B84B-B38A-0CD8-42B6-0A320A439158}"/>
              </a:ext>
            </a:extLst>
          </p:cNvPr>
          <p:cNvSpPr/>
          <p:nvPr/>
        </p:nvSpPr>
        <p:spPr>
          <a:xfrm>
            <a:off x="7952563" y="719528"/>
            <a:ext cx="1796345" cy="389745"/>
          </a:xfrm>
          <a:prstGeom prst="rect">
            <a:avLst/>
          </a:prstGeom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Staff de Consultores</a:t>
            </a:r>
            <a:endParaRPr kumimoji="0" lang="es-VE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xmlns="" id="{933CA7B1-16FE-81BF-CFE9-C17B4F1C0842}"/>
              </a:ext>
            </a:extLst>
          </p:cNvPr>
          <p:cNvSpPr txBox="1"/>
          <p:nvPr/>
        </p:nvSpPr>
        <p:spPr>
          <a:xfrm>
            <a:off x="8197954" y="1150000"/>
            <a:ext cx="345285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Consultores </a:t>
            </a:r>
            <a:r>
              <a:rPr kumimoji="0" lang="es-ES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TICs</a:t>
            </a:r>
            <a:r>
              <a:rPr kumimoji="0" lang="es-E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, Gerenciales y Organizacionales </a:t>
            </a:r>
            <a:endParaRPr kumimoji="0" lang="es-VE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xmlns="" id="{03CB32CB-6AD7-90FC-9CC4-F79F2A65F174}"/>
              </a:ext>
            </a:extLst>
          </p:cNvPr>
          <p:cNvSpPr txBox="1"/>
          <p:nvPr/>
        </p:nvSpPr>
        <p:spPr>
          <a:xfrm>
            <a:off x="8193801" y="1351005"/>
            <a:ext cx="30295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Consultores Legales</a:t>
            </a:r>
            <a:endParaRPr kumimoji="0" lang="es-VE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64" name="Abrir llave 63">
            <a:extLst>
              <a:ext uri="{FF2B5EF4-FFF2-40B4-BE49-F238E27FC236}">
                <a16:creationId xmlns:a16="http://schemas.microsoft.com/office/drawing/2014/main" xmlns="" id="{86B852CA-50B2-54E2-84CA-842CAB9E4E55}"/>
              </a:ext>
            </a:extLst>
          </p:cNvPr>
          <p:cNvSpPr/>
          <p:nvPr/>
        </p:nvSpPr>
        <p:spPr>
          <a:xfrm>
            <a:off x="8056552" y="1146195"/>
            <a:ext cx="229360" cy="719658"/>
          </a:xfrm>
          <a:prstGeom prst="leftBrace">
            <a:avLst/>
          </a:prstGeom>
          <a:ln w="2222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V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xmlns="" id="{7099A2AB-02F3-7A28-1DF9-182BF8E0DA65}"/>
              </a:ext>
            </a:extLst>
          </p:cNvPr>
          <p:cNvSpPr/>
          <p:nvPr/>
        </p:nvSpPr>
        <p:spPr>
          <a:xfrm>
            <a:off x="5348843" y="1118213"/>
            <a:ext cx="1538573" cy="558881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Patricia Ortega </a:t>
            </a: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1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Gerente General</a:t>
            </a: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xmlns="" id="{2384BC18-77C2-56E8-82B7-89453E90B64F}"/>
              </a:ext>
            </a:extLst>
          </p:cNvPr>
          <p:cNvSpPr/>
          <p:nvPr/>
        </p:nvSpPr>
        <p:spPr>
          <a:xfrm>
            <a:off x="6478845" y="3111389"/>
            <a:ext cx="1059361" cy="281573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s-ES" sz="1000" b="1" dirty="0">
                <a:solidFill>
                  <a:schemeClr val="bg1"/>
                </a:solidFill>
                <a:latin typeface="Aptos" panose="020B0004020202020204" pitchFamily="34" charset="0"/>
              </a:rPr>
              <a:t>Vacante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s-ES" sz="1000" b="1">
                <a:solidFill>
                  <a:schemeClr val="bg1"/>
                </a:solidFill>
                <a:latin typeface="Aptos" panose="020B0004020202020204" pitchFamily="34" charset="0"/>
              </a:rPr>
              <a:t>Coord. SAC</a:t>
            </a:r>
            <a:endParaRPr lang="es-ES" sz="1000" b="1" dirty="0">
              <a:solidFill>
                <a:schemeClr val="bg1"/>
              </a:solidFill>
              <a:latin typeface="Aptos" panose="020B0004020202020204" pitchFamily="34" charset="0"/>
            </a:endParaRP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xmlns="" id="{8A872137-C66B-D578-B9B0-A93F119F375A}"/>
              </a:ext>
            </a:extLst>
          </p:cNvPr>
          <p:cNvSpPr/>
          <p:nvPr/>
        </p:nvSpPr>
        <p:spPr>
          <a:xfrm>
            <a:off x="5592094" y="2431633"/>
            <a:ext cx="1423605" cy="445269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Jazmín </a:t>
            </a:r>
            <a:r>
              <a:rPr lang="es-ES" sz="1000" b="1" dirty="0">
                <a:solidFill>
                  <a:schemeClr val="bg1"/>
                </a:solidFill>
                <a:latin typeface="Aptos" panose="020B0004020202020204" pitchFamily="34" charset="0"/>
              </a:rPr>
              <a:t>Z</a:t>
            </a:r>
            <a:r>
              <a:rPr kumimoji="0" lang="es-ES" sz="1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abala</a:t>
            </a: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Gerente de Logística</a:t>
            </a: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xmlns="" id="{51D56A4C-C520-67BB-8E32-181A9A4176ED}"/>
              </a:ext>
            </a:extLst>
          </p:cNvPr>
          <p:cNvSpPr/>
          <p:nvPr/>
        </p:nvSpPr>
        <p:spPr>
          <a:xfrm>
            <a:off x="537955" y="2418611"/>
            <a:ext cx="1423605" cy="44071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Gisela Bernal</a:t>
            </a: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Gerente </a:t>
            </a:r>
            <a:r>
              <a:rPr kumimoji="0" lang="es-ES" sz="1000" i="0" u="none" strike="noStrike" kern="1200" cap="none" spc="0" normalizeH="0" baseline="0" noProof="0" dirty="0" err="1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TICs</a:t>
            </a:r>
            <a:endParaRPr kumimoji="0" lang="es-ES" sz="100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xmlns="" id="{9C07DC8A-830F-0DB3-58AB-999103B8F65A}"/>
              </a:ext>
            </a:extLst>
          </p:cNvPr>
          <p:cNvCxnSpPr>
            <a:cxnSpLocks/>
            <a:stCxn id="6" idx="2"/>
            <a:endCxn id="2" idx="0"/>
          </p:cNvCxnSpPr>
          <p:nvPr/>
        </p:nvCxnSpPr>
        <p:spPr>
          <a:xfrm>
            <a:off x="6118130" y="829645"/>
            <a:ext cx="0" cy="2885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: angular 22">
            <a:extLst>
              <a:ext uri="{FF2B5EF4-FFF2-40B4-BE49-F238E27FC236}">
                <a16:creationId xmlns:a16="http://schemas.microsoft.com/office/drawing/2014/main" xmlns="" id="{B64F42E5-A5DC-2C6E-F65D-BD41BC3D4AAD}"/>
              </a:ext>
            </a:extLst>
          </p:cNvPr>
          <p:cNvCxnSpPr>
            <a:cxnSpLocks/>
            <a:stCxn id="2" idx="2"/>
            <a:endCxn id="34" idx="1"/>
          </p:cNvCxnSpPr>
          <p:nvPr/>
        </p:nvCxnSpPr>
        <p:spPr>
          <a:xfrm rot="5400000" flipH="1" flipV="1">
            <a:off x="6653999" y="378531"/>
            <a:ext cx="762693" cy="1834433"/>
          </a:xfrm>
          <a:prstGeom prst="bentConnector4">
            <a:avLst>
              <a:gd name="adj1" fmla="val -24189"/>
              <a:gd name="adj2" fmla="val 7096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: angular 24">
            <a:extLst>
              <a:ext uri="{FF2B5EF4-FFF2-40B4-BE49-F238E27FC236}">
                <a16:creationId xmlns:a16="http://schemas.microsoft.com/office/drawing/2014/main" xmlns="" id="{B87CC827-FECD-2541-418B-5C6A5933CDEF}"/>
              </a:ext>
            </a:extLst>
          </p:cNvPr>
          <p:cNvCxnSpPr>
            <a:cxnSpLocks/>
            <a:stCxn id="34" idx="1"/>
            <a:endCxn id="64" idx="1"/>
          </p:cNvCxnSpPr>
          <p:nvPr/>
        </p:nvCxnSpPr>
        <p:spPr>
          <a:xfrm rot="10800000" flipH="1" flipV="1">
            <a:off x="7952562" y="914400"/>
            <a:ext cx="103989" cy="591623"/>
          </a:xfrm>
          <a:prstGeom prst="bentConnector3">
            <a:avLst>
              <a:gd name="adj1" fmla="val -21983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xmlns="" id="{F9342D86-FE24-B4E6-2BE1-37624E08F31D}"/>
              </a:ext>
            </a:extLst>
          </p:cNvPr>
          <p:cNvSpPr/>
          <p:nvPr/>
        </p:nvSpPr>
        <p:spPr>
          <a:xfrm>
            <a:off x="701561" y="3113028"/>
            <a:ext cx="1260000" cy="2808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Oriana 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Evies</a:t>
            </a: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Mejora C</a:t>
            </a:r>
            <a:r>
              <a:rPr lang="es-ES" sz="800" dirty="0" err="1">
                <a:solidFill>
                  <a:srgbClr val="E7E6E6">
                    <a:lumMod val="25000"/>
                  </a:srgbClr>
                </a:solidFill>
                <a:latin typeface="Aptos" panose="020B0004020202020204" pitchFamily="34" charset="0"/>
              </a:rPr>
              <a:t>ontinua</a:t>
            </a:r>
            <a:endParaRPr kumimoji="0" lang="es-ES" sz="80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xmlns="" id="{B5DF5B0B-40D3-5B95-0609-33CA0FBC6D5E}"/>
              </a:ext>
            </a:extLst>
          </p:cNvPr>
          <p:cNvSpPr/>
          <p:nvPr/>
        </p:nvSpPr>
        <p:spPr>
          <a:xfrm>
            <a:off x="3072853" y="5219983"/>
            <a:ext cx="1010053" cy="2808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Auxiliar de Nomina </a:t>
            </a:r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xmlns="" id="{ACD8E68D-AA3D-89F5-E8C2-399E8B0B1A4B}"/>
              </a:ext>
            </a:extLst>
          </p:cNvPr>
          <p:cNvSpPr/>
          <p:nvPr/>
        </p:nvSpPr>
        <p:spPr>
          <a:xfrm>
            <a:off x="701560" y="3593416"/>
            <a:ext cx="1260000" cy="2808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Soporte al Usuario </a:t>
            </a: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xmlns="" id="{BEBE12B7-C5B0-A179-2FD8-39A72C1AD3F6}"/>
              </a:ext>
            </a:extLst>
          </p:cNvPr>
          <p:cNvSpPr/>
          <p:nvPr/>
        </p:nvSpPr>
        <p:spPr>
          <a:xfrm>
            <a:off x="6544007" y="3487469"/>
            <a:ext cx="934404" cy="280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s-ES" sz="800" b="1" dirty="0">
                <a:solidFill>
                  <a:schemeClr val="bg1"/>
                </a:solidFill>
                <a:latin typeface="Aptos" panose="020B0004020202020204" pitchFamily="34" charset="0"/>
              </a:rPr>
              <a:t>Ejecutivos de AC 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s-ES" sz="800" b="1" dirty="0">
                <a:solidFill>
                  <a:schemeClr val="bg1"/>
                </a:solidFill>
                <a:latin typeface="Aptos" panose="020B0004020202020204" pitchFamily="34" charset="0"/>
              </a:rPr>
              <a:t>Admisión (2)</a:t>
            </a:r>
          </a:p>
        </p:txBody>
      </p:sp>
      <p:sp>
        <p:nvSpPr>
          <p:cNvPr id="19" name="Rectángulo: esquinas redondeadas 18">
            <a:extLst>
              <a:ext uri="{FF2B5EF4-FFF2-40B4-BE49-F238E27FC236}">
                <a16:creationId xmlns:a16="http://schemas.microsoft.com/office/drawing/2014/main" xmlns="" id="{9CDA6D3A-6037-532B-407A-65CF6540185D}"/>
              </a:ext>
            </a:extLst>
          </p:cNvPr>
          <p:cNvSpPr/>
          <p:nvPr/>
        </p:nvSpPr>
        <p:spPr>
          <a:xfrm>
            <a:off x="5264153" y="3112163"/>
            <a:ext cx="1059361" cy="280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800" b="1" dirty="0">
                <a:solidFill>
                  <a:schemeClr val="bg1"/>
                </a:solidFill>
                <a:latin typeface="Aptos" panose="020B0004020202020204" pitchFamily="34" charset="0"/>
              </a:rPr>
              <a:t>Vacante</a:t>
            </a: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800" dirty="0">
                <a:solidFill>
                  <a:schemeClr val="bg1"/>
                </a:solidFill>
                <a:latin typeface="Aptos" panose="020B0004020202020204" pitchFamily="34" charset="0"/>
              </a:rPr>
              <a:t>Aux. Compras</a:t>
            </a:r>
            <a:endParaRPr kumimoji="0" lang="es-ES" sz="8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54" name="Rectángulo: esquinas redondeadas 53">
            <a:extLst>
              <a:ext uri="{FF2B5EF4-FFF2-40B4-BE49-F238E27FC236}">
                <a16:creationId xmlns:a16="http://schemas.microsoft.com/office/drawing/2014/main" xmlns="" id="{4BD933BC-26FA-E3DC-970B-6480F24123FC}"/>
              </a:ext>
            </a:extLst>
          </p:cNvPr>
          <p:cNvSpPr/>
          <p:nvPr/>
        </p:nvSpPr>
        <p:spPr>
          <a:xfrm>
            <a:off x="2778461" y="2423864"/>
            <a:ext cx="1510886" cy="435459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Vacante</a:t>
            </a: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Gte. Adm. y Finanzas</a:t>
            </a:r>
          </a:p>
        </p:txBody>
      </p:sp>
      <p:sp>
        <p:nvSpPr>
          <p:cNvPr id="55" name="Rectángulo: esquinas redondeadas 54">
            <a:extLst>
              <a:ext uri="{FF2B5EF4-FFF2-40B4-BE49-F238E27FC236}">
                <a16:creationId xmlns:a16="http://schemas.microsoft.com/office/drawing/2014/main" xmlns="" id="{EEB52D7F-ECF2-D640-16D8-BE9CB8F98AFC}"/>
              </a:ext>
            </a:extLst>
          </p:cNvPr>
          <p:cNvSpPr/>
          <p:nvPr/>
        </p:nvSpPr>
        <p:spPr>
          <a:xfrm>
            <a:off x="2927326" y="3104612"/>
            <a:ext cx="1260000" cy="2808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800" b="1" dirty="0">
                <a:solidFill>
                  <a:srgbClr val="E7E6E6">
                    <a:lumMod val="25000"/>
                  </a:srgbClr>
                </a:solidFill>
                <a:latin typeface="Aptos" panose="020B0004020202020204" pitchFamily="34" charset="0"/>
              </a:rPr>
              <a:t>V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acante</a:t>
            </a: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 Analista Cash-flow Óp.</a:t>
            </a:r>
          </a:p>
        </p:txBody>
      </p:sp>
      <p:sp>
        <p:nvSpPr>
          <p:cNvPr id="56" name="Rectángulo: esquinas redondeadas 55">
            <a:extLst>
              <a:ext uri="{FF2B5EF4-FFF2-40B4-BE49-F238E27FC236}">
                <a16:creationId xmlns:a16="http://schemas.microsoft.com/office/drawing/2014/main" xmlns="" id="{5B2AB190-CCC5-E2C4-E336-7CE15061A2AF}"/>
              </a:ext>
            </a:extLst>
          </p:cNvPr>
          <p:cNvSpPr/>
          <p:nvPr/>
        </p:nvSpPr>
        <p:spPr>
          <a:xfrm>
            <a:off x="3013054" y="3858944"/>
            <a:ext cx="1043284" cy="2808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Auxiliar Adm. (2)</a:t>
            </a:r>
          </a:p>
        </p:txBody>
      </p:sp>
      <p:sp>
        <p:nvSpPr>
          <p:cNvPr id="61" name="Rectángulo: esquinas redondeadas 60">
            <a:extLst>
              <a:ext uri="{FF2B5EF4-FFF2-40B4-BE49-F238E27FC236}">
                <a16:creationId xmlns:a16="http://schemas.microsoft.com/office/drawing/2014/main" xmlns="" id="{6627C967-E299-E8D1-F6E3-4ADCBED61126}"/>
              </a:ext>
            </a:extLst>
          </p:cNvPr>
          <p:cNvSpPr/>
          <p:nvPr/>
        </p:nvSpPr>
        <p:spPr>
          <a:xfrm>
            <a:off x="2940580" y="4388141"/>
            <a:ext cx="1226194" cy="2808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Vacante</a:t>
            </a: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Jefe RRHH</a:t>
            </a:r>
          </a:p>
        </p:txBody>
      </p:sp>
      <p:sp>
        <p:nvSpPr>
          <p:cNvPr id="62" name="Rectángulo: esquinas redondeadas 61">
            <a:extLst>
              <a:ext uri="{FF2B5EF4-FFF2-40B4-BE49-F238E27FC236}">
                <a16:creationId xmlns:a16="http://schemas.microsoft.com/office/drawing/2014/main" xmlns="" id="{DBA95D07-355F-1A95-4229-5AF56D489EF3}"/>
              </a:ext>
            </a:extLst>
          </p:cNvPr>
          <p:cNvSpPr/>
          <p:nvPr/>
        </p:nvSpPr>
        <p:spPr>
          <a:xfrm>
            <a:off x="3079516" y="4792619"/>
            <a:ext cx="976822" cy="2808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800" dirty="0">
                <a:solidFill>
                  <a:srgbClr val="E7E6E6">
                    <a:lumMod val="25000"/>
                  </a:srgbClr>
                </a:solidFill>
                <a:latin typeface="Aptos" panose="020B0004020202020204" pitchFamily="34" charset="0"/>
              </a:rPr>
              <a:t>Auxiliar RRHH (2)</a:t>
            </a:r>
            <a:endParaRPr kumimoji="0" lang="es-ES" sz="80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76" name="Rectángulo: esquinas redondeadas 75">
            <a:extLst>
              <a:ext uri="{FF2B5EF4-FFF2-40B4-BE49-F238E27FC236}">
                <a16:creationId xmlns:a16="http://schemas.microsoft.com/office/drawing/2014/main" xmlns="" id="{4E960DDB-83D3-6E8E-E02C-52ABF7AB3946}"/>
              </a:ext>
            </a:extLst>
          </p:cNvPr>
          <p:cNvSpPr/>
          <p:nvPr/>
        </p:nvSpPr>
        <p:spPr>
          <a:xfrm>
            <a:off x="5513571" y="4277255"/>
            <a:ext cx="783815" cy="280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800" b="1" dirty="0">
                <a:solidFill>
                  <a:schemeClr val="bg1"/>
                </a:solidFill>
                <a:latin typeface="Aptos" panose="020B0004020202020204" pitchFamily="34" charset="0"/>
              </a:rPr>
              <a:t>Camarería </a:t>
            </a: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77" name="Rectángulo: esquinas redondeadas 76">
            <a:extLst>
              <a:ext uri="{FF2B5EF4-FFF2-40B4-BE49-F238E27FC236}">
                <a16:creationId xmlns:a16="http://schemas.microsoft.com/office/drawing/2014/main" xmlns="" id="{412FC5F7-1F84-BF7D-33CE-EF4BB28DCAE2}"/>
              </a:ext>
            </a:extLst>
          </p:cNvPr>
          <p:cNvSpPr/>
          <p:nvPr/>
        </p:nvSpPr>
        <p:spPr>
          <a:xfrm>
            <a:off x="5232219" y="4668941"/>
            <a:ext cx="1105855" cy="280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Vacante</a:t>
            </a: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800" dirty="0">
                <a:solidFill>
                  <a:schemeClr val="bg1"/>
                </a:solidFill>
                <a:latin typeface="Aptos" panose="020B0004020202020204" pitchFamily="34" charset="0"/>
              </a:rPr>
              <a:t>Jefe Mantenimiento </a:t>
            </a:r>
            <a:endParaRPr kumimoji="0" lang="es-ES" sz="8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78" name="Rectángulo: esquinas redondeadas 77">
            <a:extLst>
              <a:ext uri="{FF2B5EF4-FFF2-40B4-BE49-F238E27FC236}">
                <a16:creationId xmlns:a16="http://schemas.microsoft.com/office/drawing/2014/main" xmlns="" id="{5F65EC0B-591A-A1B0-76FD-0BCBE257FAE4}"/>
              </a:ext>
            </a:extLst>
          </p:cNvPr>
          <p:cNvSpPr/>
          <p:nvPr/>
        </p:nvSpPr>
        <p:spPr>
          <a:xfrm>
            <a:off x="5430672" y="5067173"/>
            <a:ext cx="915051" cy="280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Técnicos. Mant</a:t>
            </a:r>
          </a:p>
        </p:txBody>
      </p:sp>
      <p:cxnSp>
        <p:nvCxnSpPr>
          <p:cNvPr id="80" name="Conector: angular 79">
            <a:extLst>
              <a:ext uri="{FF2B5EF4-FFF2-40B4-BE49-F238E27FC236}">
                <a16:creationId xmlns:a16="http://schemas.microsoft.com/office/drawing/2014/main" xmlns="" id="{97561B7E-557D-3855-FD97-5C972F1CD9FF}"/>
              </a:ext>
            </a:extLst>
          </p:cNvPr>
          <p:cNvCxnSpPr>
            <a:cxnSpLocks/>
            <a:stCxn id="5" idx="1"/>
            <a:endCxn id="145" idx="1"/>
          </p:cNvCxnSpPr>
          <p:nvPr/>
        </p:nvCxnSpPr>
        <p:spPr>
          <a:xfrm rot="10800000" flipH="1" flipV="1">
            <a:off x="6478844" y="3252176"/>
            <a:ext cx="107709" cy="804674"/>
          </a:xfrm>
          <a:prstGeom prst="bentConnector3">
            <a:avLst>
              <a:gd name="adj1" fmla="val -7959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ector: angular 88">
            <a:extLst>
              <a:ext uri="{FF2B5EF4-FFF2-40B4-BE49-F238E27FC236}">
                <a16:creationId xmlns:a16="http://schemas.microsoft.com/office/drawing/2014/main" xmlns="" id="{17277009-1D51-D57F-F7C7-4C177EF24AB8}"/>
              </a:ext>
            </a:extLst>
          </p:cNvPr>
          <p:cNvCxnSpPr>
            <a:cxnSpLocks/>
            <a:stCxn id="157" idx="1"/>
            <a:endCxn id="158" idx="1"/>
          </p:cNvCxnSpPr>
          <p:nvPr/>
        </p:nvCxnSpPr>
        <p:spPr>
          <a:xfrm rot="10800000" flipH="1" flipV="1">
            <a:off x="9197100" y="3698723"/>
            <a:ext cx="3022" cy="411801"/>
          </a:xfrm>
          <a:prstGeom prst="bentConnector3">
            <a:avLst>
              <a:gd name="adj1" fmla="val -1159894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ector: angular 91">
            <a:extLst>
              <a:ext uri="{FF2B5EF4-FFF2-40B4-BE49-F238E27FC236}">
                <a16:creationId xmlns:a16="http://schemas.microsoft.com/office/drawing/2014/main" xmlns="" id="{AC54890E-6FE4-5FBB-78F9-208CB748CE0C}"/>
              </a:ext>
            </a:extLst>
          </p:cNvPr>
          <p:cNvCxnSpPr>
            <a:cxnSpLocks/>
            <a:stCxn id="140" idx="1"/>
          </p:cNvCxnSpPr>
          <p:nvPr/>
        </p:nvCxnSpPr>
        <p:spPr>
          <a:xfrm rot="10800000" flipH="1" flipV="1">
            <a:off x="8916685" y="3272745"/>
            <a:ext cx="170856" cy="1255794"/>
          </a:xfrm>
          <a:prstGeom prst="bentConnector4">
            <a:avLst>
              <a:gd name="adj1" fmla="val -39024"/>
              <a:gd name="adj2" fmla="val 10640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Conector: angular 106">
            <a:extLst>
              <a:ext uri="{FF2B5EF4-FFF2-40B4-BE49-F238E27FC236}">
                <a16:creationId xmlns:a16="http://schemas.microsoft.com/office/drawing/2014/main" xmlns="" id="{1A5C1002-EEF9-FC20-3737-671AB431BFC6}"/>
              </a:ext>
            </a:extLst>
          </p:cNvPr>
          <p:cNvCxnSpPr>
            <a:stCxn id="54" idx="1"/>
            <a:endCxn id="55" idx="1"/>
          </p:cNvCxnSpPr>
          <p:nvPr/>
        </p:nvCxnSpPr>
        <p:spPr>
          <a:xfrm rot="10800000" flipH="1" flipV="1">
            <a:off x="2778460" y="2641594"/>
            <a:ext cx="148865" cy="603418"/>
          </a:xfrm>
          <a:prstGeom prst="bentConnector3">
            <a:avLst>
              <a:gd name="adj1" fmla="val -15356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Conector: angular 108">
            <a:extLst>
              <a:ext uri="{FF2B5EF4-FFF2-40B4-BE49-F238E27FC236}">
                <a16:creationId xmlns:a16="http://schemas.microsoft.com/office/drawing/2014/main" xmlns="" id="{B8DFA24C-ADDA-3573-0355-58E3614E396D}"/>
              </a:ext>
            </a:extLst>
          </p:cNvPr>
          <p:cNvCxnSpPr>
            <a:stCxn id="55" idx="1"/>
            <a:endCxn id="56" idx="1"/>
          </p:cNvCxnSpPr>
          <p:nvPr/>
        </p:nvCxnSpPr>
        <p:spPr>
          <a:xfrm rot="10800000" flipH="1" flipV="1">
            <a:off x="2927326" y="3245012"/>
            <a:ext cx="85728" cy="754332"/>
          </a:xfrm>
          <a:prstGeom prst="bentConnector3">
            <a:avLst>
              <a:gd name="adj1" fmla="val -26665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Conector: angular 110">
            <a:extLst>
              <a:ext uri="{FF2B5EF4-FFF2-40B4-BE49-F238E27FC236}">
                <a16:creationId xmlns:a16="http://schemas.microsoft.com/office/drawing/2014/main" xmlns="" id="{BCA9A615-CAE4-A3DB-EA98-C3D81EA220D3}"/>
              </a:ext>
            </a:extLst>
          </p:cNvPr>
          <p:cNvCxnSpPr>
            <a:stCxn id="54" idx="1"/>
            <a:endCxn id="61" idx="1"/>
          </p:cNvCxnSpPr>
          <p:nvPr/>
        </p:nvCxnSpPr>
        <p:spPr>
          <a:xfrm rot="10800000" flipH="1" flipV="1">
            <a:off x="2778460" y="2641593"/>
            <a:ext cx="162119" cy="1886947"/>
          </a:xfrm>
          <a:prstGeom prst="bentConnector3">
            <a:avLst>
              <a:gd name="adj1" fmla="val -14100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Conector: angular 112">
            <a:extLst>
              <a:ext uri="{FF2B5EF4-FFF2-40B4-BE49-F238E27FC236}">
                <a16:creationId xmlns:a16="http://schemas.microsoft.com/office/drawing/2014/main" xmlns="" id="{101ACCD7-624C-4B8E-B184-FA4E28ED0CD5}"/>
              </a:ext>
            </a:extLst>
          </p:cNvPr>
          <p:cNvCxnSpPr>
            <a:stCxn id="61" idx="1"/>
            <a:endCxn id="62" idx="1"/>
          </p:cNvCxnSpPr>
          <p:nvPr/>
        </p:nvCxnSpPr>
        <p:spPr>
          <a:xfrm rot="10800000" flipH="1" flipV="1">
            <a:off x="2940580" y="4528541"/>
            <a:ext cx="138936" cy="404478"/>
          </a:xfrm>
          <a:prstGeom prst="bentConnector3">
            <a:avLst>
              <a:gd name="adj1" fmla="val -16453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onector: angular 114">
            <a:extLst>
              <a:ext uri="{FF2B5EF4-FFF2-40B4-BE49-F238E27FC236}">
                <a16:creationId xmlns:a16="http://schemas.microsoft.com/office/drawing/2014/main" xmlns="" id="{03C69A3D-AEFD-8356-A86C-B61513FD16C3}"/>
              </a:ext>
            </a:extLst>
          </p:cNvPr>
          <p:cNvCxnSpPr>
            <a:cxnSpLocks/>
            <a:stCxn id="61" idx="1"/>
            <a:endCxn id="11" idx="1"/>
          </p:cNvCxnSpPr>
          <p:nvPr/>
        </p:nvCxnSpPr>
        <p:spPr>
          <a:xfrm rot="10800000" flipH="1" flipV="1">
            <a:off x="2940579" y="4528541"/>
            <a:ext cx="132273" cy="831842"/>
          </a:xfrm>
          <a:prstGeom prst="bentConnector3">
            <a:avLst>
              <a:gd name="adj1" fmla="val -17282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Conector: angular 119">
            <a:extLst>
              <a:ext uri="{FF2B5EF4-FFF2-40B4-BE49-F238E27FC236}">
                <a16:creationId xmlns:a16="http://schemas.microsoft.com/office/drawing/2014/main" xmlns="" id="{9B691383-8103-7459-964E-44DFE0A96CBE}"/>
              </a:ext>
            </a:extLst>
          </p:cNvPr>
          <p:cNvCxnSpPr>
            <a:stCxn id="7" idx="1"/>
            <a:endCxn id="76" idx="1"/>
          </p:cNvCxnSpPr>
          <p:nvPr/>
        </p:nvCxnSpPr>
        <p:spPr>
          <a:xfrm rot="10800000" flipV="1">
            <a:off x="5513572" y="2654267"/>
            <a:ext cx="78523" cy="1763387"/>
          </a:xfrm>
          <a:prstGeom prst="bentConnector3">
            <a:avLst>
              <a:gd name="adj1" fmla="val 75017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Conector: angular 121">
            <a:extLst>
              <a:ext uri="{FF2B5EF4-FFF2-40B4-BE49-F238E27FC236}">
                <a16:creationId xmlns:a16="http://schemas.microsoft.com/office/drawing/2014/main" xmlns="" id="{A1801FF9-74E7-0F38-F1E0-50CC21A1ADAC}"/>
              </a:ext>
            </a:extLst>
          </p:cNvPr>
          <p:cNvCxnSpPr>
            <a:stCxn id="7" idx="1"/>
            <a:endCxn id="77" idx="1"/>
          </p:cNvCxnSpPr>
          <p:nvPr/>
        </p:nvCxnSpPr>
        <p:spPr>
          <a:xfrm rot="10800000" flipV="1">
            <a:off x="5232220" y="2654267"/>
            <a:ext cx="359875" cy="2155073"/>
          </a:xfrm>
          <a:prstGeom prst="bentConnector3">
            <a:avLst>
              <a:gd name="adj1" fmla="val 16352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Conector: angular 123">
            <a:extLst>
              <a:ext uri="{FF2B5EF4-FFF2-40B4-BE49-F238E27FC236}">
                <a16:creationId xmlns:a16="http://schemas.microsoft.com/office/drawing/2014/main" xmlns="" id="{C427B4C5-5E27-2305-443B-DAAC83B39E0C}"/>
              </a:ext>
            </a:extLst>
          </p:cNvPr>
          <p:cNvCxnSpPr>
            <a:stCxn id="77" idx="1"/>
            <a:endCxn id="78" idx="1"/>
          </p:cNvCxnSpPr>
          <p:nvPr/>
        </p:nvCxnSpPr>
        <p:spPr>
          <a:xfrm rot="10800000" flipH="1" flipV="1">
            <a:off x="5232218" y="4809341"/>
            <a:ext cx="198453" cy="398232"/>
          </a:xfrm>
          <a:prstGeom prst="bentConnector3">
            <a:avLst>
              <a:gd name="adj1" fmla="val -11519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Rectángulo: esquinas redondeadas 124">
            <a:extLst>
              <a:ext uri="{FF2B5EF4-FFF2-40B4-BE49-F238E27FC236}">
                <a16:creationId xmlns:a16="http://schemas.microsoft.com/office/drawing/2014/main" xmlns="" id="{B092B053-C1AC-8E52-B984-10F6B801A213}"/>
              </a:ext>
            </a:extLst>
          </p:cNvPr>
          <p:cNvSpPr/>
          <p:nvPr/>
        </p:nvSpPr>
        <p:spPr>
          <a:xfrm>
            <a:off x="5232217" y="3498976"/>
            <a:ext cx="1059361" cy="280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800" b="1" dirty="0">
                <a:solidFill>
                  <a:schemeClr val="bg1"/>
                </a:solidFill>
                <a:latin typeface="Aptos" panose="020B0004020202020204" pitchFamily="34" charset="0"/>
              </a:rPr>
              <a:t>Vacante</a:t>
            </a: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800" dirty="0">
                <a:solidFill>
                  <a:schemeClr val="bg1"/>
                </a:solidFill>
                <a:latin typeface="Aptos" panose="020B0004020202020204" pitchFamily="34" charset="0"/>
              </a:rPr>
              <a:t>Jefe de Almacén</a:t>
            </a:r>
            <a:endParaRPr kumimoji="0" lang="es-ES" sz="8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128" name="Rectángulo: esquinas redondeadas 127">
            <a:extLst>
              <a:ext uri="{FF2B5EF4-FFF2-40B4-BE49-F238E27FC236}">
                <a16:creationId xmlns:a16="http://schemas.microsoft.com/office/drawing/2014/main" xmlns="" id="{91558632-8849-F3B5-77C0-024A3EDCE558}"/>
              </a:ext>
            </a:extLst>
          </p:cNvPr>
          <p:cNvSpPr/>
          <p:nvPr/>
        </p:nvSpPr>
        <p:spPr>
          <a:xfrm>
            <a:off x="5501784" y="3877591"/>
            <a:ext cx="783815" cy="280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800" dirty="0">
                <a:solidFill>
                  <a:schemeClr val="bg1"/>
                </a:solidFill>
                <a:latin typeface="Aptos" panose="020B0004020202020204" pitchFamily="34" charset="0"/>
              </a:rPr>
              <a:t>Aux. Almacén</a:t>
            </a:r>
            <a:r>
              <a:rPr lang="es-ES" sz="800" b="1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cxnSp>
        <p:nvCxnSpPr>
          <p:cNvPr id="130" name="Conector: angular 129">
            <a:extLst>
              <a:ext uri="{FF2B5EF4-FFF2-40B4-BE49-F238E27FC236}">
                <a16:creationId xmlns:a16="http://schemas.microsoft.com/office/drawing/2014/main" xmlns="" id="{80BCFDD7-386E-DE2F-C0DD-E1190E21DA93}"/>
              </a:ext>
            </a:extLst>
          </p:cNvPr>
          <p:cNvCxnSpPr>
            <a:stCxn id="7" idx="2"/>
            <a:endCxn id="19" idx="0"/>
          </p:cNvCxnSpPr>
          <p:nvPr/>
        </p:nvCxnSpPr>
        <p:spPr>
          <a:xfrm rot="5400000">
            <a:off x="5931236" y="2739501"/>
            <a:ext cx="235261" cy="51006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Conector: angular 131">
            <a:extLst>
              <a:ext uri="{FF2B5EF4-FFF2-40B4-BE49-F238E27FC236}">
                <a16:creationId xmlns:a16="http://schemas.microsoft.com/office/drawing/2014/main" xmlns="" id="{C93054D2-D778-A926-A4E2-A7156E092169}"/>
              </a:ext>
            </a:extLst>
          </p:cNvPr>
          <p:cNvCxnSpPr>
            <a:cxnSpLocks/>
            <a:stCxn id="54" idx="2"/>
          </p:cNvCxnSpPr>
          <p:nvPr/>
        </p:nvCxnSpPr>
        <p:spPr>
          <a:xfrm rot="5400000">
            <a:off x="3406554" y="2984039"/>
            <a:ext cx="252066" cy="263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Conector: angular 133">
            <a:extLst>
              <a:ext uri="{FF2B5EF4-FFF2-40B4-BE49-F238E27FC236}">
                <a16:creationId xmlns:a16="http://schemas.microsoft.com/office/drawing/2014/main" xmlns="" id="{9B878C3F-7744-E764-2039-3C045C12E0AD}"/>
              </a:ext>
            </a:extLst>
          </p:cNvPr>
          <p:cNvCxnSpPr>
            <a:stCxn id="7" idx="1"/>
            <a:endCxn id="125" idx="1"/>
          </p:cNvCxnSpPr>
          <p:nvPr/>
        </p:nvCxnSpPr>
        <p:spPr>
          <a:xfrm rot="10800000" flipV="1">
            <a:off x="5232218" y="2654268"/>
            <a:ext cx="359877" cy="985108"/>
          </a:xfrm>
          <a:prstGeom prst="bentConnector3">
            <a:avLst>
              <a:gd name="adj1" fmla="val 16352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Conector: angular 135">
            <a:extLst>
              <a:ext uri="{FF2B5EF4-FFF2-40B4-BE49-F238E27FC236}">
                <a16:creationId xmlns:a16="http://schemas.microsoft.com/office/drawing/2014/main" xmlns="" id="{007A31D7-A820-7354-39A5-911803CD4B6E}"/>
              </a:ext>
            </a:extLst>
          </p:cNvPr>
          <p:cNvCxnSpPr>
            <a:stCxn id="125" idx="1"/>
            <a:endCxn id="128" idx="1"/>
          </p:cNvCxnSpPr>
          <p:nvPr/>
        </p:nvCxnSpPr>
        <p:spPr>
          <a:xfrm rot="10800000" flipH="1" flipV="1">
            <a:off x="5232216" y="3639375"/>
            <a:ext cx="269567" cy="378615"/>
          </a:xfrm>
          <a:prstGeom prst="bentConnector3">
            <a:avLst>
              <a:gd name="adj1" fmla="val -8480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CuadroTexto 140">
            <a:extLst>
              <a:ext uri="{FF2B5EF4-FFF2-40B4-BE49-F238E27FC236}">
                <a16:creationId xmlns:a16="http://schemas.microsoft.com/office/drawing/2014/main" xmlns="" id="{778884EB-EB32-AB1B-3E85-D4DAFF11057B}"/>
              </a:ext>
            </a:extLst>
          </p:cNvPr>
          <p:cNvSpPr txBox="1"/>
          <p:nvPr/>
        </p:nvSpPr>
        <p:spPr>
          <a:xfrm>
            <a:off x="90436" y="5727611"/>
            <a:ext cx="3618874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900" b="1" dirty="0">
                <a:latin typeface="Aptos" panose="020B0004020202020204" pitchFamily="34" charset="0"/>
              </a:rPr>
              <a:t>MEJORA CONTIUA</a:t>
            </a:r>
            <a:r>
              <a:rPr lang="es-ES" sz="900" dirty="0">
                <a:latin typeface="Aptos" panose="020B0004020202020204" pitchFamily="34" charset="0"/>
              </a:rPr>
              <a:t>: Es responsable de la aplicación de la mejora continua a la empresa (procesos, productos, instalaciones y equipo humano). Aplica las medidas necesarias para lograr la excelencia y la optimización. Se encarga del seguimiento del grado de desempeño de los objetivos de mejora continua.</a:t>
            </a:r>
            <a:endParaRPr lang="es-VE" sz="900" dirty="0">
              <a:latin typeface="Aptos" panose="020B0004020202020204" pitchFamily="34" charset="0"/>
            </a:endParaRPr>
          </a:p>
        </p:txBody>
      </p:sp>
      <p:sp>
        <p:nvSpPr>
          <p:cNvPr id="142" name="CuadroTexto 141">
            <a:extLst>
              <a:ext uri="{FF2B5EF4-FFF2-40B4-BE49-F238E27FC236}">
                <a16:creationId xmlns:a16="http://schemas.microsoft.com/office/drawing/2014/main" xmlns="" id="{EFF22AD6-4832-6B8A-A4F3-D2DD67B453ED}"/>
              </a:ext>
            </a:extLst>
          </p:cNvPr>
          <p:cNvSpPr txBox="1"/>
          <p:nvPr/>
        </p:nvSpPr>
        <p:spPr>
          <a:xfrm>
            <a:off x="96526" y="6490319"/>
            <a:ext cx="344807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900" b="1" dirty="0">
                <a:latin typeface="Aptos" panose="020B0004020202020204" pitchFamily="34" charset="0"/>
              </a:rPr>
              <a:t>Sugerencia</a:t>
            </a:r>
            <a:r>
              <a:rPr lang="es-ES" sz="900" dirty="0">
                <a:latin typeface="Aptos" panose="020B0004020202020204" pitchFamily="34" charset="0"/>
              </a:rPr>
              <a:t>: Formar al equipo de trabajo en estos marcos metodológicos AGILES.</a:t>
            </a:r>
            <a:endParaRPr lang="es-VE" sz="900" dirty="0">
              <a:latin typeface="Aptos" panose="020B0004020202020204" pitchFamily="34" charset="0"/>
            </a:endParaRPr>
          </a:p>
        </p:txBody>
      </p:sp>
      <p:sp>
        <p:nvSpPr>
          <p:cNvPr id="143" name="CuadroTexto 142">
            <a:extLst>
              <a:ext uri="{FF2B5EF4-FFF2-40B4-BE49-F238E27FC236}">
                <a16:creationId xmlns:a16="http://schemas.microsoft.com/office/drawing/2014/main" xmlns="" id="{BB380D6F-5785-C410-B2DC-603BDE8134FB}"/>
              </a:ext>
            </a:extLst>
          </p:cNvPr>
          <p:cNvSpPr txBox="1"/>
          <p:nvPr/>
        </p:nvSpPr>
        <p:spPr>
          <a:xfrm>
            <a:off x="10299506" y="6612688"/>
            <a:ext cx="184778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000" b="1" dirty="0"/>
              <a:t>Por </a:t>
            </a:r>
            <a:r>
              <a:rPr lang="es-ES" sz="1000" b="1" dirty="0" err="1"/>
              <a:t>SisVase</a:t>
            </a:r>
            <a:r>
              <a:rPr lang="es-ES" sz="1000" b="1" dirty="0"/>
              <a:t> – Adolfo Monsalve</a:t>
            </a:r>
            <a:endParaRPr lang="es-VE" sz="1000" b="1" dirty="0"/>
          </a:p>
        </p:txBody>
      </p:sp>
      <p:sp>
        <p:nvSpPr>
          <p:cNvPr id="144" name="CuadroTexto 143">
            <a:extLst>
              <a:ext uri="{FF2B5EF4-FFF2-40B4-BE49-F238E27FC236}">
                <a16:creationId xmlns:a16="http://schemas.microsoft.com/office/drawing/2014/main" xmlns="" id="{1964814B-D1FB-E4D9-47C1-0B0240A5A238}"/>
              </a:ext>
            </a:extLst>
          </p:cNvPr>
          <p:cNvSpPr txBox="1"/>
          <p:nvPr/>
        </p:nvSpPr>
        <p:spPr>
          <a:xfrm>
            <a:off x="7069184" y="6537947"/>
            <a:ext cx="224806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dirty="0">
                <a:latin typeface="Aptos" panose="020B0004020202020204" pitchFamily="34" charset="0"/>
              </a:rPr>
              <a:t>SAC: Servicio de Atención al Cliente</a:t>
            </a:r>
            <a:endParaRPr lang="es-VE" sz="900" dirty="0">
              <a:latin typeface="Aptos" panose="020B0004020202020204" pitchFamily="34" charset="0"/>
            </a:endParaRPr>
          </a:p>
        </p:txBody>
      </p:sp>
      <p:sp>
        <p:nvSpPr>
          <p:cNvPr id="145" name="Rectángulo: esquinas redondeadas 144">
            <a:extLst>
              <a:ext uri="{FF2B5EF4-FFF2-40B4-BE49-F238E27FC236}">
                <a16:creationId xmlns:a16="http://schemas.microsoft.com/office/drawing/2014/main" xmlns="" id="{2AE6950B-F975-7EDD-0966-696FEB51CF75}"/>
              </a:ext>
            </a:extLst>
          </p:cNvPr>
          <p:cNvSpPr/>
          <p:nvPr/>
        </p:nvSpPr>
        <p:spPr>
          <a:xfrm>
            <a:off x="6586554" y="3882816"/>
            <a:ext cx="910494" cy="348067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s-ES" sz="800" b="1" dirty="0">
                <a:solidFill>
                  <a:schemeClr val="bg1"/>
                </a:solidFill>
                <a:latin typeface="Aptos" panose="020B0004020202020204" pitchFamily="34" charset="0"/>
              </a:rPr>
              <a:t>Ejecutivos de AC 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s-ES" sz="800" b="1" dirty="0">
                <a:solidFill>
                  <a:schemeClr val="bg1"/>
                </a:solidFill>
                <a:latin typeface="Aptos" panose="020B0004020202020204" pitchFamily="34" charset="0"/>
              </a:rPr>
              <a:t>Recepción (3)</a:t>
            </a:r>
          </a:p>
        </p:txBody>
      </p:sp>
      <p:sp>
        <p:nvSpPr>
          <p:cNvPr id="146" name="Rectángulo: esquinas redondeadas 145">
            <a:extLst>
              <a:ext uri="{FF2B5EF4-FFF2-40B4-BE49-F238E27FC236}">
                <a16:creationId xmlns:a16="http://schemas.microsoft.com/office/drawing/2014/main" xmlns="" id="{52177914-C1D6-028A-0E7C-F660B77E95CD}"/>
              </a:ext>
            </a:extLst>
          </p:cNvPr>
          <p:cNvSpPr/>
          <p:nvPr/>
        </p:nvSpPr>
        <p:spPr>
          <a:xfrm>
            <a:off x="2984240" y="3458773"/>
            <a:ext cx="1084519" cy="2808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s-ES" sz="800" b="1" dirty="0">
                <a:solidFill>
                  <a:srgbClr val="E7E6E6">
                    <a:lumMod val="25000"/>
                  </a:srgbClr>
                </a:solidFill>
                <a:latin typeface="Aptos" panose="020B0004020202020204" pitchFamily="34" charset="0"/>
              </a:rPr>
              <a:t>Ejecutivo de Caja</a:t>
            </a:r>
          </a:p>
        </p:txBody>
      </p:sp>
      <p:cxnSp>
        <p:nvCxnSpPr>
          <p:cNvPr id="159" name="Conector: angular 158">
            <a:extLst>
              <a:ext uri="{FF2B5EF4-FFF2-40B4-BE49-F238E27FC236}">
                <a16:creationId xmlns:a16="http://schemas.microsoft.com/office/drawing/2014/main" xmlns="" id="{8A089697-B293-46E1-427D-CD709AC40FD4}"/>
              </a:ext>
            </a:extLst>
          </p:cNvPr>
          <p:cNvCxnSpPr>
            <a:stCxn id="2" idx="2"/>
            <a:endCxn id="8" idx="0"/>
          </p:cNvCxnSpPr>
          <p:nvPr/>
        </p:nvCxnSpPr>
        <p:spPr>
          <a:xfrm rot="5400000">
            <a:off x="3313186" y="-386334"/>
            <a:ext cx="741517" cy="486837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Conector: angular 163">
            <a:extLst>
              <a:ext uri="{FF2B5EF4-FFF2-40B4-BE49-F238E27FC236}">
                <a16:creationId xmlns:a16="http://schemas.microsoft.com/office/drawing/2014/main" xmlns="" id="{04BA0D62-BC56-A86A-409C-6654CBF295DA}"/>
              </a:ext>
            </a:extLst>
          </p:cNvPr>
          <p:cNvCxnSpPr>
            <a:stCxn id="2" idx="2"/>
            <a:endCxn id="54" idx="0"/>
          </p:cNvCxnSpPr>
          <p:nvPr/>
        </p:nvCxnSpPr>
        <p:spPr>
          <a:xfrm rot="5400000">
            <a:off x="4452632" y="758366"/>
            <a:ext cx="746770" cy="258422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Conector: angular 167">
            <a:extLst>
              <a:ext uri="{FF2B5EF4-FFF2-40B4-BE49-F238E27FC236}">
                <a16:creationId xmlns:a16="http://schemas.microsoft.com/office/drawing/2014/main" xmlns="" id="{49C6B16B-0921-AC22-E5A3-F6C29502E5A3}"/>
              </a:ext>
            </a:extLst>
          </p:cNvPr>
          <p:cNvCxnSpPr>
            <a:stCxn id="2" idx="2"/>
            <a:endCxn id="7" idx="0"/>
          </p:cNvCxnSpPr>
          <p:nvPr/>
        </p:nvCxnSpPr>
        <p:spPr>
          <a:xfrm rot="16200000" flipH="1">
            <a:off x="5833744" y="1961479"/>
            <a:ext cx="754539" cy="185767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Conector: angular 171">
            <a:extLst>
              <a:ext uri="{FF2B5EF4-FFF2-40B4-BE49-F238E27FC236}">
                <a16:creationId xmlns:a16="http://schemas.microsoft.com/office/drawing/2014/main" xmlns="" id="{931F9F15-03CC-4FBF-9ABA-495C6387C51C}"/>
              </a:ext>
            </a:extLst>
          </p:cNvPr>
          <p:cNvCxnSpPr>
            <a:cxnSpLocks/>
            <a:stCxn id="8" idx="2"/>
            <a:endCxn id="8" idx="2"/>
          </p:cNvCxnSpPr>
          <p:nvPr/>
        </p:nvCxnSpPr>
        <p:spPr>
          <a:xfrm rot="5400000">
            <a:off x="1249758" y="2859324"/>
            <a:ext cx="12700" cy="12700"/>
          </a:xfrm>
          <a:prstGeom prst="bentConnector3">
            <a:avLst>
              <a:gd name="adj1" fmla="val 180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Conector: angular 173">
            <a:extLst>
              <a:ext uri="{FF2B5EF4-FFF2-40B4-BE49-F238E27FC236}">
                <a16:creationId xmlns:a16="http://schemas.microsoft.com/office/drawing/2014/main" xmlns="" id="{27EAA2E3-B819-EC32-7FB5-4CFE61F843B2}"/>
              </a:ext>
            </a:extLst>
          </p:cNvPr>
          <p:cNvCxnSpPr>
            <a:stCxn id="8" idx="1"/>
            <a:endCxn id="13" idx="1"/>
          </p:cNvCxnSpPr>
          <p:nvPr/>
        </p:nvCxnSpPr>
        <p:spPr>
          <a:xfrm rot="10800000" flipH="1" flipV="1">
            <a:off x="537954" y="2638968"/>
            <a:ext cx="163605" cy="1094848"/>
          </a:xfrm>
          <a:prstGeom prst="bentConnector3">
            <a:avLst>
              <a:gd name="adj1" fmla="val -13972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CuadroTexto 83">
            <a:extLst>
              <a:ext uri="{FF2B5EF4-FFF2-40B4-BE49-F238E27FC236}">
                <a16:creationId xmlns:a16="http://schemas.microsoft.com/office/drawing/2014/main" xmlns="" id="{EE8B84F1-3D24-4FE9-BF53-6CA85F0F89E7}"/>
              </a:ext>
            </a:extLst>
          </p:cNvPr>
          <p:cNvSpPr txBox="1"/>
          <p:nvPr/>
        </p:nvSpPr>
        <p:spPr>
          <a:xfrm>
            <a:off x="8193217" y="1580098"/>
            <a:ext cx="30295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Contabilidad Externa </a:t>
            </a:r>
            <a:endParaRPr kumimoji="0" lang="es-VE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cxnSp>
        <p:nvCxnSpPr>
          <p:cNvPr id="82" name="Conector recto 81">
            <a:extLst>
              <a:ext uri="{FF2B5EF4-FFF2-40B4-BE49-F238E27FC236}">
                <a16:creationId xmlns:a16="http://schemas.microsoft.com/office/drawing/2014/main" xmlns="" id="{29F19842-28DB-4547-ACAB-57B5388CB6DB}"/>
              </a:ext>
            </a:extLst>
          </p:cNvPr>
          <p:cNvCxnSpPr>
            <a:cxnSpLocks/>
            <a:endCxn id="146" idx="1"/>
          </p:cNvCxnSpPr>
          <p:nvPr/>
        </p:nvCxnSpPr>
        <p:spPr>
          <a:xfrm>
            <a:off x="2705100" y="3593416"/>
            <a:ext cx="279140" cy="57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Rectángulo: esquinas redondeadas 134">
            <a:extLst>
              <a:ext uri="{FF2B5EF4-FFF2-40B4-BE49-F238E27FC236}">
                <a16:creationId xmlns:a16="http://schemas.microsoft.com/office/drawing/2014/main" xmlns="" id="{D812B4C8-0DA7-441F-AC98-0D2E11BD63E5}"/>
              </a:ext>
            </a:extLst>
          </p:cNvPr>
          <p:cNvSpPr/>
          <p:nvPr/>
        </p:nvSpPr>
        <p:spPr>
          <a:xfrm>
            <a:off x="9478348" y="2444638"/>
            <a:ext cx="1482085" cy="43545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Dr. Luis A. Delgado</a:t>
            </a: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Director Medico</a:t>
            </a:r>
          </a:p>
        </p:txBody>
      </p:sp>
      <p:sp>
        <p:nvSpPr>
          <p:cNvPr id="140" name="Rectángulo: esquinas redondeadas 139">
            <a:extLst>
              <a:ext uri="{FF2B5EF4-FFF2-40B4-BE49-F238E27FC236}">
                <a16:creationId xmlns:a16="http://schemas.microsoft.com/office/drawing/2014/main" xmlns="" id="{EECA5DC0-A6F5-4169-99FA-A3669BCF4188}"/>
              </a:ext>
            </a:extLst>
          </p:cNvPr>
          <p:cNvSpPr/>
          <p:nvPr/>
        </p:nvSpPr>
        <p:spPr>
          <a:xfrm>
            <a:off x="8916685" y="3132345"/>
            <a:ext cx="1260000" cy="2808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800" b="1" dirty="0">
                <a:solidFill>
                  <a:srgbClr val="E7E6E6">
                    <a:lumMod val="25000"/>
                  </a:srgbClr>
                </a:solidFill>
                <a:latin typeface="Aptos" panose="020B0004020202020204" pitchFamily="34" charset="0"/>
              </a:rPr>
              <a:t>Dr. Eleazar Acosta</a:t>
            </a: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Coordinador Unid. HD</a:t>
            </a:r>
          </a:p>
        </p:txBody>
      </p:sp>
      <p:sp>
        <p:nvSpPr>
          <p:cNvPr id="147" name="Rectángulo: esquinas redondeadas 146">
            <a:extLst>
              <a:ext uri="{FF2B5EF4-FFF2-40B4-BE49-F238E27FC236}">
                <a16:creationId xmlns:a16="http://schemas.microsoft.com/office/drawing/2014/main" xmlns="" id="{D8E054AF-E472-4B1B-ADCA-25C59A78EFDA}"/>
              </a:ext>
            </a:extLst>
          </p:cNvPr>
          <p:cNvSpPr/>
          <p:nvPr/>
        </p:nvSpPr>
        <p:spPr>
          <a:xfrm>
            <a:off x="10340133" y="3132345"/>
            <a:ext cx="1260000" cy="2808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800" b="1" dirty="0">
                <a:solidFill>
                  <a:srgbClr val="E7E6E6">
                    <a:lumMod val="25000"/>
                  </a:srgbClr>
                </a:solidFill>
                <a:latin typeface="Aptos" panose="020B0004020202020204" pitchFamily="34" charset="0"/>
              </a:rPr>
              <a:t>Farmacia Interna</a:t>
            </a: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Regente</a:t>
            </a: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149" name="Rectángulo: esquinas redondeadas 148">
            <a:extLst>
              <a:ext uri="{FF2B5EF4-FFF2-40B4-BE49-F238E27FC236}">
                <a16:creationId xmlns:a16="http://schemas.microsoft.com/office/drawing/2014/main" xmlns="" id="{47C38A2E-C861-4018-9FF6-7EDFA32F1EF8}"/>
              </a:ext>
            </a:extLst>
          </p:cNvPr>
          <p:cNvSpPr/>
          <p:nvPr/>
        </p:nvSpPr>
        <p:spPr>
          <a:xfrm>
            <a:off x="10421313" y="3950083"/>
            <a:ext cx="1097639" cy="2808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Médicos Especialistas</a:t>
            </a: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150" name="Rectángulo: esquinas redondeadas 149">
            <a:extLst>
              <a:ext uri="{FF2B5EF4-FFF2-40B4-BE49-F238E27FC236}">
                <a16:creationId xmlns:a16="http://schemas.microsoft.com/office/drawing/2014/main" xmlns="" id="{72566B51-C9E1-4A25-9334-9C6587F0C41C}"/>
              </a:ext>
            </a:extLst>
          </p:cNvPr>
          <p:cNvSpPr/>
          <p:nvPr/>
        </p:nvSpPr>
        <p:spPr>
          <a:xfrm>
            <a:off x="8954116" y="4396973"/>
            <a:ext cx="1260000" cy="2808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Lic. </a:t>
            </a:r>
            <a:r>
              <a:rPr lang="es-ES" sz="800" b="1" dirty="0">
                <a:solidFill>
                  <a:srgbClr val="E7E6E6">
                    <a:lumMod val="25000"/>
                  </a:srgbClr>
                </a:solidFill>
                <a:latin typeface="Aptos" panose="020B0004020202020204" pitchFamily="34" charset="0"/>
              </a:rPr>
              <a:t>Carmen Estrella </a:t>
            </a: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Coord. de Enfermería. </a:t>
            </a: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152" name="Rectángulo: esquinas redondeadas 151">
            <a:extLst>
              <a:ext uri="{FF2B5EF4-FFF2-40B4-BE49-F238E27FC236}">
                <a16:creationId xmlns:a16="http://schemas.microsoft.com/office/drawing/2014/main" xmlns="" id="{7A0EA19F-E2DE-4D10-B756-DA74B4F9080F}"/>
              </a:ext>
            </a:extLst>
          </p:cNvPr>
          <p:cNvSpPr/>
          <p:nvPr/>
        </p:nvSpPr>
        <p:spPr>
          <a:xfrm>
            <a:off x="10447952" y="4385541"/>
            <a:ext cx="1097639" cy="24188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9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9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Jefe laboratorio</a:t>
            </a: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9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155" name="Rectángulo: esquinas redondeadas 154">
            <a:extLst>
              <a:ext uri="{FF2B5EF4-FFF2-40B4-BE49-F238E27FC236}">
                <a16:creationId xmlns:a16="http://schemas.microsoft.com/office/drawing/2014/main" xmlns="" id="{26E2FF53-86C7-4408-B74C-3C69008BE3F5}"/>
              </a:ext>
            </a:extLst>
          </p:cNvPr>
          <p:cNvSpPr/>
          <p:nvPr/>
        </p:nvSpPr>
        <p:spPr>
          <a:xfrm>
            <a:off x="10447952" y="5194468"/>
            <a:ext cx="1164910" cy="2808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90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Área Quirúrgica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Amb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.</a:t>
            </a: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90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156" name="Rectángulo: esquinas redondeadas 155">
            <a:extLst>
              <a:ext uri="{FF2B5EF4-FFF2-40B4-BE49-F238E27FC236}">
                <a16:creationId xmlns:a16="http://schemas.microsoft.com/office/drawing/2014/main" xmlns="" id="{41D887F9-CAD5-4E38-BD89-E9076F7A95E8}"/>
              </a:ext>
            </a:extLst>
          </p:cNvPr>
          <p:cNvSpPr/>
          <p:nvPr/>
        </p:nvSpPr>
        <p:spPr>
          <a:xfrm>
            <a:off x="9076905" y="4823822"/>
            <a:ext cx="1014421" cy="2808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80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Enfermeras</a:t>
            </a: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80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157" name="Rectángulo: esquinas redondeadas 156">
            <a:extLst>
              <a:ext uri="{FF2B5EF4-FFF2-40B4-BE49-F238E27FC236}">
                <a16:creationId xmlns:a16="http://schemas.microsoft.com/office/drawing/2014/main" xmlns="" id="{E786E5AB-9784-4EBE-B877-AA8EBE2214AD}"/>
              </a:ext>
            </a:extLst>
          </p:cNvPr>
          <p:cNvSpPr/>
          <p:nvPr/>
        </p:nvSpPr>
        <p:spPr>
          <a:xfrm>
            <a:off x="9197100" y="3558324"/>
            <a:ext cx="1022290" cy="2808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Médicos Nefrólogos</a:t>
            </a: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158" name="Rectángulo: esquinas redondeadas 157">
            <a:extLst>
              <a:ext uri="{FF2B5EF4-FFF2-40B4-BE49-F238E27FC236}">
                <a16:creationId xmlns:a16="http://schemas.microsoft.com/office/drawing/2014/main" xmlns="" id="{8FCD2991-6988-48A1-ACD0-60CCEB5AC4E2}"/>
              </a:ext>
            </a:extLst>
          </p:cNvPr>
          <p:cNvSpPr/>
          <p:nvPr/>
        </p:nvSpPr>
        <p:spPr>
          <a:xfrm>
            <a:off x="9200122" y="3970125"/>
            <a:ext cx="1022290" cy="2808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Médico Cirujano Vascular</a:t>
            </a: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cxnSp>
        <p:nvCxnSpPr>
          <p:cNvPr id="119" name="Conector recto 118">
            <a:extLst>
              <a:ext uri="{FF2B5EF4-FFF2-40B4-BE49-F238E27FC236}">
                <a16:creationId xmlns:a16="http://schemas.microsoft.com/office/drawing/2014/main" xmlns="" id="{5B867A34-1C30-45E0-AAD2-9AF5118609A5}"/>
              </a:ext>
            </a:extLst>
          </p:cNvPr>
          <p:cNvCxnSpPr>
            <a:cxnSpLocks/>
            <a:stCxn id="14" idx="1"/>
          </p:cNvCxnSpPr>
          <p:nvPr/>
        </p:nvCxnSpPr>
        <p:spPr>
          <a:xfrm flipH="1">
            <a:off x="6400354" y="3627869"/>
            <a:ext cx="14365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Conector: angular 161">
            <a:extLst>
              <a:ext uri="{FF2B5EF4-FFF2-40B4-BE49-F238E27FC236}">
                <a16:creationId xmlns:a16="http://schemas.microsoft.com/office/drawing/2014/main" xmlns="" id="{3D5C61E0-C961-4A14-B9AB-B066CE2AB96E}"/>
              </a:ext>
            </a:extLst>
          </p:cNvPr>
          <p:cNvCxnSpPr>
            <a:stCxn id="5" idx="0"/>
          </p:cNvCxnSpPr>
          <p:nvPr/>
        </p:nvCxnSpPr>
        <p:spPr>
          <a:xfrm rot="16200000" flipV="1">
            <a:off x="6588635" y="2691497"/>
            <a:ext cx="116857" cy="722927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Conector: angular 166">
            <a:extLst>
              <a:ext uri="{FF2B5EF4-FFF2-40B4-BE49-F238E27FC236}">
                <a16:creationId xmlns:a16="http://schemas.microsoft.com/office/drawing/2014/main" xmlns="" id="{CE53E79B-D535-48E5-95D2-4B6F43BE5D92}"/>
              </a:ext>
            </a:extLst>
          </p:cNvPr>
          <p:cNvCxnSpPr>
            <a:cxnSpLocks/>
          </p:cNvCxnSpPr>
          <p:nvPr/>
        </p:nvCxnSpPr>
        <p:spPr>
          <a:xfrm>
            <a:off x="6128981" y="2064009"/>
            <a:ext cx="4170525" cy="39027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Conector: angular 182">
            <a:extLst>
              <a:ext uri="{FF2B5EF4-FFF2-40B4-BE49-F238E27FC236}">
                <a16:creationId xmlns:a16="http://schemas.microsoft.com/office/drawing/2014/main" xmlns="" id="{7B192E05-E80A-48D8-926D-56B5DC3A22A0}"/>
              </a:ext>
            </a:extLst>
          </p:cNvPr>
          <p:cNvCxnSpPr>
            <a:stCxn id="140" idx="0"/>
            <a:endCxn id="135" idx="2"/>
          </p:cNvCxnSpPr>
          <p:nvPr/>
        </p:nvCxnSpPr>
        <p:spPr>
          <a:xfrm rot="5400000" flipH="1" flipV="1">
            <a:off x="9756914" y="2669868"/>
            <a:ext cx="252249" cy="67270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Conector: angular 184">
            <a:extLst>
              <a:ext uri="{FF2B5EF4-FFF2-40B4-BE49-F238E27FC236}">
                <a16:creationId xmlns:a16="http://schemas.microsoft.com/office/drawing/2014/main" xmlns="" id="{278DA572-645E-4615-9333-691F664528CB}"/>
              </a:ext>
            </a:extLst>
          </p:cNvPr>
          <p:cNvCxnSpPr>
            <a:stCxn id="147" idx="0"/>
            <a:endCxn id="135" idx="2"/>
          </p:cNvCxnSpPr>
          <p:nvPr/>
        </p:nvCxnSpPr>
        <p:spPr>
          <a:xfrm rot="16200000" flipV="1">
            <a:off x="10468638" y="2630850"/>
            <a:ext cx="252249" cy="75074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Rectángulo: esquinas redondeadas 185">
            <a:extLst>
              <a:ext uri="{FF2B5EF4-FFF2-40B4-BE49-F238E27FC236}">
                <a16:creationId xmlns:a16="http://schemas.microsoft.com/office/drawing/2014/main" xmlns="" id="{F3E248BB-80BB-4255-B376-F89BE8828619}"/>
              </a:ext>
            </a:extLst>
          </p:cNvPr>
          <p:cNvSpPr/>
          <p:nvPr/>
        </p:nvSpPr>
        <p:spPr>
          <a:xfrm>
            <a:off x="10533959" y="3498976"/>
            <a:ext cx="852944" cy="2808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800" dirty="0">
                <a:solidFill>
                  <a:srgbClr val="E7E6E6">
                    <a:lumMod val="25000"/>
                  </a:srgbClr>
                </a:solidFill>
                <a:latin typeface="Aptos" panose="020B0004020202020204" pitchFamily="34" charset="0"/>
              </a:rPr>
              <a:t>Aux. Farmacia (2)</a:t>
            </a:r>
            <a:endParaRPr kumimoji="0" lang="es-ES" sz="80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187" name="Rectángulo: esquinas redondeadas 186">
            <a:extLst>
              <a:ext uri="{FF2B5EF4-FFF2-40B4-BE49-F238E27FC236}">
                <a16:creationId xmlns:a16="http://schemas.microsoft.com/office/drawing/2014/main" xmlns="" id="{024716AD-63A2-4E3D-8B0E-CB4300AAC77C}"/>
              </a:ext>
            </a:extLst>
          </p:cNvPr>
          <p:cNvSpPr/>
          <p:nvPr/>
        </p:nvSpPr>
        <p:spPr>
          <a:xfrm>
            <a:off x="10512212" y="4720658"/>
            <a:ext cx="963095" cy="2808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800" dirty="0">
                <a:solidFill>
                  <a:srgbClr val="E7E6E6">
                    <a:lumMod val="25000"/>
                  </a:srgbClr>
                </a:solidFill>
                <a:latin typeface="Aptos" panose="020B0004020202020204" pitchFamily="34" charset="0"/>
              </a:rPr>
              <a:t>Aux. laboratorio (2)</a:t>
            </a:r>
            <a:endParaRPr kumimoji="0" lang="es-ES" sz="80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cxnSp>
        <p:nvCxnSpPr>
          <p:cNvPr id="205" name="Conector: angular 204">
            <a:extLst>
              <a:ext uri="{FF2B5EF4-FFF2-40B4-BE49-F238E27FC236}">
                <a16:creationId xmlns:a16="http://schemas.microsoft.com/office/drawing/2014/main" xmlns="" id="{CBA745C4-2D30-4613-B27D-AE658AA10B7E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8196332" y="3346219"/>
            <a:ext cx="1947356" cy="61667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Conector recto 209">
            <a:extLst>
              <a:ext uri="{FF2B5EF4-FFF2-40B4-BE49-F238E27FC236}">
                <a16:creationId xmlns:a16="http://schemas.microsoft.com/office/drawing/2014/main" xmlns="" id="{F2355261-4F7E-42B5-A19C-A3BBFA007E05}"/>
              </a:ext>
            </a:extLst>
          </p:cNvPr>
          <p:cNvCxnSpPr>
            <a:stCxn id="156" idx="0"/>
            <a:endCxn id="150" idx="2"/>
          </p:cNvCxnSpPr>
          <p:nvPr/>
        </p:nvCxnSpPr>
        <p:spPr>
          <a:xfrm flipV="1">
            <a:off x="9584116" y="4677773"/>
            <a:ext cx="0" cy="1460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Conector recto 214">
            <a:extLst>
              <a:ext uri="{FF2B5EF4-FFF2-40B4-BE49-F238E27FC236}">
                <a16:creationId xmlns:a16="http://schemas.microsoft.com/office/drawing/2014/main" xmlns="" id="{AC1C60E6-F5EF-42DE-B307-300025932C1A}"/>
              </a:ext>
            </a:extLst>
          </p:cNvPr>
          <p:cNvCxnSpPr>
            <a:cxnSpLocks/>
            <a:stCxn id="147" idx="2"/>
            <a:endCxn id="186" idx="0"/>
          </p:cNvCxnSpPr>
          <p:nvPr/>
        </p:nvCxnSpPr>
        <p:spPr>
          <a:xfrm flipH="1">
            <a:off x="10960431" y="3413145"/>
            <a:ext cx="9702" cy="858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Conector: angular 217">
            <a:extLst>
              <a:ext uri="{FF2B5EF4-FFF2-40B4-BE49-F238E27FC236}">
                <a16:creationId xmlns:a16="http://schemas.microsoft.com/office/drawing/2014/main" xmlns="" id="{3CD0AF3B-FB46-4534-B810-04820AD433BB}"/>
              </a:ext>
            </a:extLst>
          </p:cNvPr>
          <p:cNvCxnSpPr>
            <a:stCxn id="149" idx="3"/>
            <a:endCxn id="135" idx="3"/>
          </p:cNvCxnSpPr>
          <p:nvPr/>
        </p:nvCxnSpPr>
        <p:spPr>
          <a:xfrm flipH="1" flipV="1">
            <a:off x="10960433" y="2662367"/>
            <a:ext cx="558519" cy="1428116"/>
          </a:xfrm>
          <a:prstGeom prst="bentConnector3">
            <a:avLst>
              <a:gd name="adj1" fmla="val -4093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Conector recto 219">
            <a:extLst>
              <a:ext uri="{FF2B5EF4-FFF2-40B4-BE49-F238E27FC236}">
                <a16:creationId xmlns:a16="http://schemas.microsoft.com/office/drawing/2014/main" xmlns="" id="{162D63AB-237F-400F-8FD8-4EEE28DEF56F}"/>
              </a:ext>
            </a:extLst>
          </p:cNvPr>
          <p:cNvCxnSpPr>
            <a:cxnSpLocks/>
            <a:stCxn id="152" idx="2"/>
            <a:endCxn id="187" idx="0"/>
          </p:cNvCxnSpPr>
          <p:nvPr/>
        </p:nvCxnSpPr>
        <p:spPr>
          <a:xfrm flipH="1">
            <a:off x="10993760" y="4627421"/>
            <a:ext cx="3012" cy="932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Conector: angular 222">
            <a:extLst>
              <a:ext uri="{FF2B5EF4-FFF2-40B4-BE49-F238E27FC236}">
                <a16:creationId xmlns:a16="http://schemas.microsoft.com/office/drawing/2014/main" xmlns="" id="{E77CD410-7A46-4591-90E9-F6990A423BA8}"/>
              </a:ext>
            </a:extLst>
          </p:cNvPr>
          <p:cNvCxnSpPr>
            <a:cxnSpLocks/>
          </p:cNvCxnSpPr>
          <p:nvPr/>
        </p:nvCxnSpPr>
        <p:spPr>
          <a:xfrm flipV="1">
            <a:off x="11593928" y="4017991"/>
            <a:ext cx="159539" cy="1316877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Conector recto 224">
            <a:extLst>
              <a:ext uri="{FF2B5EF4-FFF2-40B4-BE49-F238E27FC236}">
                <a16:creationId xmlns:a16="http://schemas.microsoft.com/office/drawing/2014/main" xmlns="" id="{C376C3C0-AFD5-49FB-9DD3-4E7D15000446}"/>
              </a:ext>
            </a:extLst>
          </p:cNvPr>
          <p:cNvCxnSpPr>
            <a:cxnSpLocks/>
          </p:cNvCxnSpPr>
          <p:nvPr/>
        </p:nvCxnSpPr>
        <p:spPr>
          <a:xfrm>
            <a:off x="11545591" y="4518975"/>
            <a:ext cx="2268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0" name="Imagen 239">
            <a:extLst>
              <a:ext uri="{FF2B5EF4-FFF2-40B4-BE49-F238E27FC236}">
                <a16:creationId xmlns:a16="http://schemas.microsoft.com/office/drawing/2014/main" xmlns="" id="{83DE58C7-9DE0-44A2-B8D0-3570AA96E583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306" b="30456"/>
          <a:stretch/>
        </p:blipFill>
        <p:spPr bwMode="auto">
          <a:xfrm>
            <a:off x="943707" y="410545"/>
            <a:ext cx="2136140" cy="838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800013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1011</TotalTime>
  <Words>337</Words>
  <Application>Microsoft Office PowerPoint</Application>
  <PresentationFormat>Panorámica</PresentationFormat>
  <Paragraphs>107</Paragraphs>
  <Slides>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</vt:i4>
      </vt:variant>
    </vt:vector>
  </HeadingPairs>
  <TitlesOfParts>
    <vt:vector size="13" baseType="lpstr">
      <vt:lpstr>Aptos</vt:lpstr>
      <vt:lpstr>Arial</vt:lpstr>
      <vt:lpstr>Calibri</vt:lpstr>
      <vt:lpstr>Calibri Light</vt:lpstr>
      <vt:lpstr>DINPro</vt:lpstr>
      <vt:lpstr>DINPro Black</vt:lpstr>
      <vt:lpstr>DINPro Light</vt:lpstr>
      <vt:lpstr>DINPro Medium</vt:lpstr>
      <vt:lpstr>Wingdings</vt:lpstr>
      <vt:lpstr>Tema de Office</vt:lpstr>
      <vt:lpstr>1_Tema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Adolfo Monsalve Perez</dc:creator>
  <cp:lastModifiedBy>gisela</cp:lastModifiedBy>
  <cp:revision>25</cp:revision>
  <dcterms:created xsi:type="dcterms:W3CDTF">2024-05-28T00:16:41Z</dcterms:created>
  <dcterms:modified xsi:type="dcterms:W3CDTF">2024-06-17T19:44:01Z</dcterms:modified>
</cp:coreProperties>
</file>